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Lst>
  <p:notesMasterIdLst>
    <p:notesMasterId r:id="rId52"/>
  </p:notesMasterIdLst>
  <p:handoutMasterIdLst>
    <p:handoutMasterId r:id="rId53"/>
  </p:handoutMasterIdLst>
  <p:sldIdLst>
    <p:sldId id="274" r:id="rId11"/>
    <p:sldId id="6918" r:id="rId12"/>
    <p:sldId id="6898" r:id="rId13"/>
    <p:sldId id="6884" r:id="rId14"/>
    <p:sldId id="1784" r:id="rId15"/>
    <p:sldId id="1786" r:id="rId16"/>
    <p:sldId id="1776" r:id="rId17"/>
    <p:sldId id="6899" r:id="rId18"/>
    <p:sldId id="6822" r:id="rId19"/>
    <p:sldId id="6902" r:id="rId20"/>
    <p:sldId id="1790" r:id="rId21"/>
    <p:sldId id="6914" r:id="rId22"/>
    <p:sldId id="6915" r:id="rId23"/>
    <p:sldId id="6917" r:id="rId24"/>
    <p:sldId id="1788" r:id="rId25"/>
    <p:sldId id="6887" r:id="rId26"/>
    <p:sldId id="6889" r:id="rId27"/>
    <p:sldId id="6877" r:id="rId28"/>
    <p:sldId id="6855" r:id="rId29"/>
    <p:sldId id="6890" r:id="rId30"/>
    <p:sldId id="6860" r:id="rId31"/>
    <p:sldId id="6858" r:id="rId32"/>
    <p:sldId id="6878" r:id="rId33"/>
    <p:sldId id="6856" r:id="rId34"/>
    <p:sldId id="6900" r:id="rId35"/>
    <p:sldId id="6909" r:id="rId36"/>
    <p:sldId id="6913" r:id="rId37"/>
    <p:sldId id="6892" r:id="rId38"/>
    <p:sldId id="6908" r:id="rId39"/>
    <p:sldId id="6901" r:id="rId40"/>
    <p:sldId id="389" r:id="rId41"/>
    <p:sldId id="6912" r:id="rId42"/>
    <p:sldId id="1772" r:id="rId43"/>
    <p:sldId id="1782" r:id="rId44"/>
    <p:sldId id="6895" r:id="rId45"/>
    <p:sldId id="6896" r:id="rId46"/>
    <p:sldId id="6903" r:id="rId47"/>
    <p:sldId id="6904" r:id="rId48"/>
    <p:sldId id="6906" r:id="rId49"/>
    <p:sldId id="6907" r:id="rId50"/>
    <p:sldId id="176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1F20"/>
    <a:srgbClr val="000099"/>
    <a:srgbClr val="00FF00"/>
    <a:srgbClr val="E4E4E4"/>
    <a:srgbClr val="4D4D4D"/>
    <a:srgbClr val="DEDEDE"/>
    <a:srgbClr val="A29A92"/>
    <a:srgbClr val="00863D"/>
    <a:srgbClr val="00B05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EB545-D6B3-43C7-8292-006507BA2E47}" v="10" dt="2025-03-25T20:51:12.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6229" autoAdjust="0"/>
  </p:normalViewPr>
  <p:slideViewPr>
    <p:cSldViewPr snapToGrid="0">
      <p:cViewPr varScale="1">
        <p:scale>
          <a:sx n="63" d="100"/>
          <a:sy n="63" d="100"/>
        </p:scale>
        <p:origin x="820" y="52"/>
      </p:cViewPr>
      <p:guideLst/>
    </p:cSldViewPr>
  </p:slideViewPr>
  <p:notesTextViewPr>
    <p:cViewPr>
      <p:scale>
        <a:sx n="1" d="1"/>
        <a:sy n="1" d="1"/>
      </p:scale>
      <p:origin x="0" y="0"/>
    </p:cViewPr>
  </p:notesTextViewPr>
  <p:notesViewPr>
    <p:cSldViewPr snapToGrid="0" showGuides="1">
      <p:cViewPr>
        <p:scale>
          <a:sx n="72" d="100"/>
          <a:sy n="72" d="100"/>
        </p:scale>
        <p:origin x="224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3/31/2025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1059991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10</a:t>
            </a:fld>
            <a:endParaRPr lang="en-US" dirty="0"/>
          </a:p>
        </p:txBody>
      </p:sp>
    </p:spTree>
    <p:extLst>
      <p:ext uri="{BB962C8B-B14F-4D97-AF65-F5344CB8AC3E}">
        <p14:creationId xmlns:p14="http://schemas.microsoft.com/office/powerpoint/2010/main" val="331769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These DoD sites are usually horrible, this one is GREAT</a:t>
            </a:r>
          </a:p>
          <a:p>
            <a:endParaRPr lang="en-US" sz="1600" dirty="0"/>
          </a:p>
          <a:p>
            <a:r>
              <a:rPr lang="en-US" sz="1600" dirty="0"/>
              <a:t>ALL the necessary info is there, text, tools, videos, etc. USE it</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11</a:t>
            </a:fld>
            <a:endParaRPr lang="en-US" dirty="0"/>
          </a:p>
        </p:txBody>
      </p:sp>
    </p:spTree>
    <p:extLst>
      <p:ext uri="{BB962C8B-B14F-4D97-AF65-F5344CB8AC3E}">
        <p14:creationId xmlns:p14="http://schemas.microsoft.com/office/powerpoint/2010/main" val="24450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Categories are easy to access and understand.</a:t>
            </a:r>
          </a:p>
          <a:p>
            <a:endParaRPr lang="en-US" sz="1600" dirty="0"/>
          </a:p>
          <a:p>
            <a:r>
              <a:rPr lang="en-US" sz="1600" dirty="0"/>
              <a:t>The hard part is the time it takes to decide what is /is not CUI</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12</a:t>
            </a:fld>
            <a:endParaRPr lang="en-US" dirty="0"/>
          </a:p>
        </p:txBody>
      </p:sp>
    </p:spTree>
    <p:extLst>
      <p:ext uri="{BB962C8B-B14F-4D97-AF65-F5344CB8AC3E}">
        <p14:creationId xmlns:p14="http://schemas.microsoft.com/office/powerpoint/2010/main" val="122537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C3A86D8-1D95-4DFF-A26B-8F86AC3AC58E}" type="slidenum">
              <a:rPr lang="en-US" smtClean="0"/>
              <a:t>13</a:t>
            </a:fld>
            <a:endParaRPr lang="en-US" dirty="0"/>
          </a:p>
        </p:txBody>
      </p:sp>
      <p:sp>
        <p:nvSpPr>
          <p:cNvPr id="6" name="Notes Placeholder 5">
            <a:extLst>
              <a:ext uri="{FF2B5EF4-FFF2-40B4-BE49-F238E27FC236}">
                <a16:creationId xmlns:a16="http://schemas.microsoft.com/office/drawing/2014/main" id="{BF50C1A1-445C-C482-BF09-01C040A36A0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9182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The deep dive pages provide great info about CUI details.</a:t>
            </a:r>
          </a:p>
          <a:p>
            <a:endParaRPr lang="en-US" sz="1600" dirty="0"/>
          </a:p>
          <a:p>
            <a:r>
              <a:rPr lang="en-US" sz="1600" dirty="0"/>
              <a:t>For example, it tells you how to fill out the 5 line block on the front of all CUI, such as the Limited Dissemination Controls statement</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14</a:t>
            </a:fld>
            <a:endParaRPr lang="en-US" dirty="0"/>
          </a:p>
        </p:txBody>
      </p:sp>
    </p:spTree>
    <p:extLst>
      <p:ext uri="{BB962C8B-B14F-4D97-AF65-F5344CB8AC3E}">
        <p14:creationId xmlns:p14="http://schemas.microsoft.com/office/powerpoint/2010/main" val="245210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Nothing happens if we don’t IDENTIFY our CUI</a:t>
            </a:r>
          </a:p>
          <a:p>
            <a:endParaRPr lang="en-US" sz="1600" dirty="0"/>
          </a:p>
          <a:p>
            <a:r>
              <a:rPr lang="en-US" sz="1600" dirty="0"/>
              <a:t>We aren’t, but we’re paying the DIB anyway, waste of money</a:t>
            </a:r>
          </a:p>
          <a:p>
            <a:endParaRPr lang="en-US" sz="1600" dirty="0"/>
          </a:p>
          <a:p>
            <a:r>
              <a:rPr lang="en-US" sz="1600" dirty="0"/>
              <a:t>Only option is to comply, come up with a PLAN and execute</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15</a:t>
            </a:fld>
            <a:endParaRPr lang="en-US" dirty="0"/>
          </a:p>
        </p:txBody>
      </p:sp>
    </p:spTree>
    <p:extLst>
      <p:ext uri="{BB962C8B-B14F-4D97-AF65-F5344CB8AC3E}">
        <p14:creationId xmlns:p14="http://schemas.microsoft.com/office/powerpoint/2010/main" val="2028985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Commanders need to know the size of the problem</a:t>
            </a:r>
          </a:p>
          <a:p>
            <a:endParaRPr lang="en-US" sz="1600" dirty="0"/>
          </a:p>
          <a:p>
            <a:r>
              <a:rPr lang="en-US" sz="1600" dirty="0"/>
              <a:t>Only then can we budget/plan/resource the fix</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16</a:t>
            </a:fld>
            <a:endParaRPr lang="en-US"/>
          </a:p>
        </p:txBody>
      </p:sp>
    </p:spTree>
    <p:extLst>
      <p:ext uri="{BB962C8B-B14F-4D97-AF65-F5344CB8AC3E}">
        <p14:creationId xmlns:p14="http://schemas.microsoft.com/office/powerpoint/2010/main" val="4127249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Lack of compliance and reporting to DoD is widespread</a:t>
            </a:r>
          </a:p>
          <a:p>
            <a:endParaRPr lang="en-US" sz="1600" dirty="0"/>
          </a:p>
          <a:p>
            <a:r>
              <a:rPr lang="en-US" sz="1600" dirty="0"/>
              <a:t>No improvement after a year of focus, Industry Days</a:t>
            </a:r>
          </a:p>
          <a:p>
            <a:endParaRPr lang="en-US" sz="1600" dirty="0"/>
          </a:p>
          <a:p>
            <a:r>
              <a:rPr lang="en-US" sz="1600" dirty="0"/>
              <a:t>This is HUGE culture change, for us and DIB</a:t>
            </a:r>
          </a:p>
          <a:p>
            <a:endParaRPr lang="en-US" sz="1600" dirty="0"/>
          </a:p>
          <a:p>
            <a:r>
              <a:rPr lang="en-US" sz="1600" dirty="0"/>
              <a:t>Requires an intentional PROACTIVE plan to implement change</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17</a:t>
            </a:fld>
            <a:endParaRPr lang="en-US" dirty="0"/>
          </a:p>
        </p:txBody>
      </p:sp>
    </p:spTree>
    <p:extLst>
      <p:ext uri="{BB962C8B-B14F-4D97-AF65-F5344CB8AC3E}">
        <p14:creationId xmlns:p14="http://schemas.microsoft.com/office/powerpoint/2010/main" val="1025932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18</a:t>
            </a:fld>
            <a:endParaRPr lang="en-US" dirty="0"/>
          </a:p>
        </p:txBody>
      </p:sp>
    </p:spTree>
    <p:extLst>
      <p:ext uri="{BB962C8B-B14F-4D97-AF65-F5344CB8AC3E}">
        <p14:creationId xmlns:p14="http://schemas.microsoft.com/office/powerpoint/2010/main" val="1432354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F5936F-A50C-424B-BC16-9ECF66E845D7}" type="slidenum">
              <a:rPr lang="en-US" altLang="en-US" sz="1200"/>
              <a:pPr/>
              <a:t>19</a:t>
            </a:fld>
            <a:endParaRPr lang="en-US" altLang="en-US" sz="1200" dirty="0"/>
          </a:p>
        </p:txBody>
      </p:sp>
    </p:spTree>
    <p:extLst>
      <p:ext uri="{BB962C8B-B14F-4D97-AF65-F5344CB8AC3E}">
        <p14:creationId xmlns:p14="http://schemas.microsoft.com/office/powerpoint/2010/main" val="322988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264578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20</a:t>
            </a:fld>
            <a:endParaRPr lang="en-US" dirty="0"/>
          </a:p>
        </p:txBody>
      </p:sp>
    </p:spTree>
    <p:extLst>
      <p:ext uri="{BB962C8B-B14F-4D97-AF65-F5344CB8AC3E}">
        <p14:creationId xmlns:p14="http://schemas.microsoft.com/office/powerpoint/2010/main" val="2678002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21</a:t>
            </a:fld>
            <a:endParaRPr lang="en-US"/>
          </a:p>
        </p:txBody>
      </p:sp>
    </p:spTree>
    <p:extLst>
      <p:ext uri="{BB962C8B-B14F-4D97-AF65-F5344CB8AC3E}">
        <p14:creationId xmlns:p14="http://schemas.microsoft.com/office/powerpoint/2010/main" val="424278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22</a:t>
            </a:fld>
            <a:endParaRPr lang="en-US"/>
          </a:p>
        </p:txBody>
      </p:sp>
    </p:spTree>
    <p:extLst>
      <p:ext uri="{BB962C8B-B14F-4D97-AF65-F5344CB8AC3E}">
        <p14:creationId xmlns:p14="http://schemas.microsoft.com/office/powerpoint/2010/main" val="242785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23</a:t>
            </a:fld>
            <a:endParaRPr lang="en-US" dirty="0"/>
          </a:p>
        </p:txBody>
      </p:sp>
    </p:spTree>
    <p:extLst>
      <p:ext uri="{BB962C8B-B14F-4D97-AF65-F5344CB8AC3E}">
        <p14:creationId xmlns:p14="http://schemas.microsoft.com/office/powerpoint/2010/main" val="129455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F5936F-A50C-424B-BC16-9ECF66E845D7}" type="slidenum">
              <a:rPr lang="en-US" altLang="en-US" sz="1200"/>
              <a:pPr/>
              <a:t>24</a:t>
            </a:fld>
            <a:endParaRPr lang="en-US" altLang="en-US" sz="1200" dirty="0"/>
          </a:p>
        </p:txBody>
      </p:sp>
    </p:spTree>
    <p:extLst>
      <p:ext uri="{BB962C8B-B14F-4D97-AF65-F5344CB8AC3E}">
        <p14:creationId xmlns:p14="http://schemas.microsoft.com/office/powerpoint/2010/main" val="3500857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25</a:t>
            </a:fld>
            <a:endParaRPr lang="en-US" dirty="0"/>
          </a:p>
        </p:txBody>
      </p:sp>
    </p:spTree>
    <p:extLst>
      <p:ext uri="{BB962C8B-B14F-4D97-AF65-F5344CB8AC3E}">
        <p14:creationId xmlns:p14="http://schemas.microsoft.com/office/powerpoint/2010/main" val="1229836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DoD did agree to soften the blow</a:t>
            </a:r>
          </a:p>
          <a:p>
            <a:endParaRPr lang="en-US" sz="1600" dirty="0"/>
          </a:p>
          <a:p>
            <a:r>
              <a:rPr lang="en-US" sz="1600" dirty="0"/>
              <a:t>DoD did NOT change the DATE</a:t>
            </a:r>
          </a:p>
          <a:p>
            <a:endParaRPr lang="en-US" sz="1600" dirty="0"/>
          </a:p>
          <a:p>
            <a:r>
              <a:rPr lang="en-US" sz="1600" dirty="0"/>
              <a:t>Waivers will be allowed by the HCA, should be rare</a:t>
            </a:r>
          </a:p>
          <a:p>
            <a:endParaRPr lang="en-US" sz="1600" dirty="0"/>
          </a:p>
          <a:p>
            <a:r>
              <a:rPr lang="en-US" sz="1600" dirty="0"/>
              <a:t>No need for FY26 waivers as all info is Level 1</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BC3A86D8-1D95-4DFF-A26B-8F86AC3AC58E}" type="slidenum">
              <a:rPr lang="en-US" smtClean="0"/>
              <a:t>26</a:t>
            </a:fld>
            <a:endParaRPr lang="en-US" dirty="0"/>
          </a:p>
        </p:txBody>
      </p:sp>
    </p:spTree>
    <p:extLst>
      <p:ext uri="{BB962C8B-B14F-4D97-AF65-F5344CB8AC3E}">
        <p14:creationId xmlns:p14="http://schemas.microsoft.com/office/powerpoint/2010/main" val="2648938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Beginning in FY27, Level 1 only if there is no CUI in play</a:t>
            </a:r>
          </a:p>
          <a:p>
            <a:endParaRPr lang="en-US" sz="1600" dirty="0"/>
          </a:p>
          <a:p>
            <a:r>
              <a:rPr lang="en-US" sz="1600" dirty="0"/>
              <a:t>As soon as CUI is present, automatically kicks to Level 2</a:t>
            </a:r>
          </a:p>
          <a:p>
            <a:endParaRPr lang="en-US" sz="1600" dirty="0"/>
          </a:p>
          <a:p>
            <a:r>
              <a:rPr lang="en-US" sz="1600" dirty="0"/>
              <a:t>Level 2 really has 2 levels depending on Index group of CUI</a:t>
            </a:r>
          </a:p>
          <a:p>
            <a:endParaRPr lang="en-US" sz="1600" dirty="0"/>
          </a:p>
          <a:p>
            <a:r>
              <a:rPr lang="en-US" sz="1600" dirty="0"/>
              <a:t>Certification gets exponentially more expensive up to Level 3</a:t>
            </a:r>
          </a:p>
          <a:p>
            <a:endParaRPr lang="en-US" sz="1200" dirty="0"/>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27</a:t>
            </a:fld>
            <a:endParaRPr lang="en-US" dirty="0"/>
          </a:p>
        </p:txBody>
      </p:sp>
    </p:spTree>
    <p:extLst>
      <p:ext uri="{BB962C8B-B14F-4D97-AF65-F5344CB8AC3E}">
        <p14:creationId xmlns:p14="http://schemas.microsoft.com/office/powerpoint/2010/main" val="3105952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28</a:t>
            </a:fld>
            <a:endParaRPr lang="en-US" dirty="0"/>
          </a:p>
        </p:txBody>
      </p:sp>
    </p:spTree>
    <p:extLst>
      <p:ext uri="{BB962C8B-B14F-4D97-AF65-F5344CB8AC3E}">
        <p14:creationId xmlns:p14="http://schemas.microsoft.com/office/powerpoint/2010/main" val="2685906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F5936F-A50C-424B-BC16-9ECF66E845D7}" type="slidenum">
              <a:rPr lang="en-US" altLang="en-US" sz="1200"/>
              <a:pPr/>
              <a:t>29</a:t>
            </a:fld>
            <a:endParaRPr lang="en-US" altLang="en-US" sz="1200" dirty="0"/>
          </a:p>
        </p:txBody>
      </p:sp>
    </p:spTree>
    <p:extLst>
      <p:ext uri="{BB962C8B-B14F-4D97-AF65-F5344CB8AC3E}">
        <p14:creationId xmlns:p14="http://schemas.microsoft.com/office/powerpoint/2010/main" val="81147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3</a:t>
            </a:fld>
            <a:endParaRPr lang="en-US"/>
          </a:p>
        </p:txBody>
      </p:sp>
    </p:spTree>
    <p:extLst>
      <p:ext uri="{BB962C8B-B14F-4D97-AF65-F5344CB8AC3E}">
        <p14:creationId xmlns:p14="http://schemas.microsoft.com/office/powerpoint/2010/main" val="4085712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Most important step for USACE is OPORD and Program Manager</a:t>
            </a:r>
          </a:p>
          <a:p>
            <a:endParaRPr lang="en-US" sz="1600" dirty="0"/>
          </a:p>
          <a:p>
            <a:r>
              <a:rPr lang="en-US" sz="1600" dirty="0"/>
              <a:t>Next is over-communicating with the limited time left.</a:t>
            </a:r>
          </a:p>
          <a:p>
            <a:endParaRPr lang="en-US" sz="1600" dirty="0"/>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30</a:t>
            </a:fld>
            <a:endParaRPr lang="en-US" dirty="0"/>
          </a:p>
        </p:txBody>
      </p:sp>
    </p:spTree>
    <p:extLst>
      <p:ext uri="{BB962C8B-B14F-4D97-AF65-F5344CB8AC3E}">
        <p14:creationId xmlns:p14="http://schemas.microsoft.com/office/powerpoint/2010/main" val="2471856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38100"/>
            <a:ext cx="5654675" cy="3181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25927-035B-4FF1-97DF-3D5E4CD056C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4035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32</a:t>
            </a:fld>
            <a:endParaRPr lang="en-US" dirty="0"/>
          </a:p>
        </p:txBody>
      </p:sp>
    </p:spTree>
    <p:extLst>
      <p:ext uri="{BB962C8B-B14F-4D97-AF65-F5344CB8AC3E}">
        <p14:creationId xmlns:p14="http://schemas.microsoft.com/office/powerpoint/2010/main" val="3872573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33</a:t>
            </a:fld>
            <a:endParaRPr lang="en-US" dirty="0"/>
          </a:p>
        </p:txBody>
      </p:sp>
    </p:spTree>
    <p:extLst>
      <p:ext uri="{BB962C8B-B14F-4D97-AF65-F5344CB8AC3E}">
        <p14:creationId xmlns:p14="http://schemas.microsoft.com/office/powerpoint/2010/main" val="2584773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DoD did agree to soften the blow</a:t>
            </a:r>
          </a:p>
          <a:p>
            <a:endParaRPr lang="en-US" sz="1600" dirty="0"/>
          </a:p>
          <a:p>
            <a:r>
              <a:rPr lang="en-US" sz="1600" dirty="0"/>
              <a:t>DoD did NOT change the DATE and still NO waiver/exception</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34</a:t>
            </a:fld>
            <a:endParaRPr lang="en-US" dirty="0"/>
          </a:p>
        </p:txBody>
      </p:sp>
    </p:spTree>
    <p:extLst>
      <p:ext uri="{BB962C8B-B14F-4D97-AF65-F5344CB8AC3E}">
        <p14:creationId xmlns:p14="http://schemas.microsoft.com/office/powerpoint/2010/main" val="2648938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35</a:t>
            </a:fld>
            <a:endParaRPr lang="en-US" dirty="0"/>
          </a:p>
        </p:txBody>
      </p:sp>
    </p:spTree>
    <p:extLst>
      <p:ext uri="{BB962C8B-B14F-4D97-AF65-F5344CB8AC3E}">
        <p14:creationId xmlns:p14="http://schemas.microsoft.com/office/powerpoint/2010/main" val="2831832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36</a:t>
            </a:fld>
            <a:endParaRPr lang="en-US" dirty="0"/>
          </a:p>
        </p:txBody>
      </p:sp>
    </p:spTree>
    <p:extLst>
      <p:ext uri="{BB962C8B-B14F-4D97-AF65-F5344CB8AC3E}">
        <p14:creationId xmlns:p14="http://schemas.microsoft.com/office/powerpoint/2010/main" val="362609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37</a:t>
            </a:fld>
            <a:endParaRPr lang="en-US" dirty="0"/>
          </a:p>
        </p:txBody>
      </p:sp>
    </p:spTree>
    <p:extLst>
      <p:ext uri="{BB962C8B-B14F-4D97-AF65-F5344CB8AC3E}">
        <p14:creationId xmlns:p14="http://schemas.microsoft.com/office/powerpoint/2010/main" val="2659384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38</a:t>
            </a:fld>
            <a:endParaRPr lang="en-US" dirty="0"/>
          </a:p>
        </p:txBody>
      </p:sp>
    </p:spTree>
    <p:extLst>
      <p:ext uri="{BB962C8B-B14F-4D97-AF65-F5344CB8AC3E}">
        <p14:creationId xmlns:p14="http://schemas.microsoft.com/office/powerpoint/2010/main" val="3448626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39</a:t>
            </a:fld>
            <a:endParaRPr lang="en-US" dirty="0"/>
          </a:p>
        </p:txBody>
      </p:sp>
    </p:spTree>
    <p:extLst>
      <p:ext uri="{BB962C8B-B14F-4D97-AF65-F5344CB8AC3E}">
        <p14:creationId xmlns:p14="http://schemas.microsoft.com/office/powerpoint/2010/main" val="112098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F5936F-A50C-424B-BC16-9ECF66E845D7}" type="slidenum">
              <a:rPr lang="en-US" altLang="en-US" sz="1200"/>
              <a:pPr/>
              <a:t>4</a:t>
            </a:fld>
            <a:endParaRPr lang="en-US" altLang="en-US" sz="1200" dirty="0"/>
          </a:p>
        </p:txBody>
      </p:sp>
    </p:spTree>
    <p:extLst>
      <p:ext uri="{BB962C8B-B14F-4D97-AF65-F5344CB8AC3E}">
        <p14:creationId xmlns:p14="http://schemas.microsoft.com/office/powerpoint/2010/main" val="811475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40</a:t>
            </a:fld>
            <a:endParaRPr lang="en-US" dirty="0"/>
          </a:p>
        </p:txBody>
      </p:sp>
    </p:spTree>
    <p:extLst>
      <p:ext uri="{BB962C8B-B14F-4D97-AF65-F5344CB8AC3E}">
        <p14:creationId xmlns:p14="http://schemas.microsoft.com/office/powerpoint/2010/main" val="65090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41</a:t>
            </a:fld>
            <a:endParaRPr lang="en-US" dirty="0"/>
          </a:p>
        </p:txBody>
      </p:sp>
    </p:spTree>
    <p:extLst>
      <p:ext uri="{BB962C8B-B14F-4D97-AF65-F5344CB8AC3E}">
        <p14:creationId xmlns:p14="http://schemas.microsoft.com/office/powerpoint/2010/main" val="195373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ROI for the bad guys wasn’t worth it</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5</a:t>
            </a:fld>
            <a:endParaRPr lang="en-US" dirty="0"/>
          </a:p>
        </p:txBody>
      </p:sp>
    </p:spTree>
    <p:extLst>
      <p:ext uri="{BB962C8B-B14F-4D97-AF65-F5344CB8AC3E}">
        <p14:creationId xmlns:p14="http://schemas.microsoft.com/office/powerpoint/2010/main" val="356071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Bad guys shifted focus to Defense Industrial Base (DIB)</a:t>
            </a:r>
          </a:p>
          <a:p>
            <a:endParaRPr lang="en-US" sz="1600" dirty="0"/>
          </a:p>
          <a:p>
            <a:r>
              <a:rPr lang="en-US" sz="1600" dirty="0"/>
              <a:t>DIB is nowhere close to security of the 17 intelligence agencies</a:t>
            </a:r>
          </a:p>
          <a:p>
            <a:endParaRPr lang="en-US" sz="1600" dirty="0"/>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6</a:t>
            </a:fld>
            <a:endParaRPr lang="en-US" dirty="0"/>
          </a:p>
        </p:txBody>
      </p:sp>
    </p:spTree>
    <p:extLst>
      <p:ext uri="{BB962C8B-B14F-4D97-AF65-F5344CB8AC3E}">
        <p14:creationId xmlns:p14="http://schemas.microsoft.com/office/powerpoint/2010/main" val="339749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a:t>KEY POINT:  </a:t>
            </a:r>
          </a:p>
          <a:p>
            <a:endParaRPr lang="en-US" sz="1600" dirty="0"/>
          </a:p>
          <a:p>
            <a:r>
              <a:rPr lang="en-US" sz="1600" dirty="0"/>
              <a:t>None of this INFOSEC stuff is new</a:t>
            </a:r>
          </a:p>
          <a:p>
            <a:endParaRPr lang="en-US" sz="1600" dirty="0"/>
          </a:p>
          <a:p>
            <a:r>
              <a:rPr lang="en-US" sz="1600" dirty="0"/>
              <a:t>For once, DoD gave us all a VERY long on-ramp, so no excuses</a:t>
            </a:r>
          </a:p>
          <a:p>
            <a:endParaRPr lang="en-US" sz="1600" dirty="0"/>
          </a:p>
          <a:p>
            <a:r>
              <a:rPr lang="en-US" sz="1600" dirty="0"/>
              <a:t>DoD is late to the game, so need to act NOW!</a:t>
            </a:r>
          </a:p>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7</a:t>
            </a:fld>
            <a:endParaRPr lang="en-US" dirty="0"/>
          </a:p>
        </p:txBody>
      </p:sp>
    </p:spTree>
    <p:extLst>
      <p:ext uri="{BB962C8B-B14F-4D97-AF65-F5344CB8AC3E}">
        <p14:creationId xmlns:p14="http://schemas.microsoft.com/office/powerpoint/2010/main" val="115638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dirty="0"/>
          </a:p>
        </p:txBody>
      </p:sp>
    </p:spTree>
    <p:extLst>
      <p:ext uri="{BB962C8B-B14F-4D97-AF65-F5344CB8AC3E}">
        <p14:creationId xmlns:p14="http://schemas.microsoft.com/office/powerpoint/2010/main" val="226534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F5936F-A50C-424B-BC16-9ECF66E845D7}" type="slidenum">
              <a:rPr lang="en-US" altLang="en-US" sz="1200"/>
              <a:pPr/>
              <a:t>9</a:t>
            </a:fld>
            <a:endParaRPr lang="en-US" altLang="en-US" sz="1200" dirty="0"/>
          </a:p>
        </p:txBody>
      </p:sp>
    </p:spTree>
    <p:extLst>
      <p:ext uri="{BB962C8B-B14F-4D97-AF65-F5344CB8AC3E}">
        <p14:creationId xmlns:p14="http://schemas.microsoft.com/office/powerpoint/2010/main" val="246940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02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81779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8437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998738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41193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31716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24684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9928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371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79205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657638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3529951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1750926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276225" y="6640512"/>
            <a:ext cx="4114800" cy="182880"/>
          </a:xfrm>
          <a:prstGeom prst="rect">
            <a:avLst/>
          </a:prstGeom>
        </p:spPr>
        <p:txBody>
          <a:bodyPr lIns="0" tIns="0" rIns="0" bIns="0"/>
          <a:lstStyle>
            <a:lvl1pPr>
              <a:defRPr sz="900" b="0" i="1">
                <a:solidFill>
                  <a:schemeClr val="bg1"/>
                </a:solidFill>
                <a:latin typeface="Calibri"/>
                <a:cs typeface="Calibri"/>
              </a:defRPr>
            </a:lvl1pPr>
          </a:lstStyle>
          <a:p>
            <a:pPr marL="12700">
              <a:lnSpc>
                <a:spcPts val="955"/>
              </a:lnSpc>
            </a:pPr>
            <a:r>
              <a:rPr lang="en-US" spc="-5"/>
              <a:t>CUI</a:t>
            </a: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lang="en-US" smtClean="0"/>
              <a:pPr marL="38100">
                <a:lnSpc>
                  <a:spcPts val="1810"/>
                </a:lnSpc>
              </a:pPr>
              <a:t>‹#›</a:t>
            </a:fld>
            <a:endParaRPr lang="en-US" dirty="0"/>
          </a:p>
        </p:txBody>
      </p:sp>
    </p:spTree>
    <p:extLst>
      <p:ext uri="{BB962C8B-B14F-4D97-AF65-F5344CB8AC3E}">
        <p14:creationId xmlns:p14="http://schemas.microsoft.com/office/powerpoint/2010/main" val="23840568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6890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731682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0110757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400431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747936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850718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09019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961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970409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17613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3141413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4507271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830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53000">
              <a:schemeClr val="tx2"/>
            </a:gs>
            <a:gs pos="92000">
              <a:schemeClr val="tx2">
                <a:alpha val="35000"/>
              </a:schemeClr>
            </a:gs>
            <a:gs pos="100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514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7190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1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420945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57199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2023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4320889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0949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dirty="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5.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theme" Target="../theme/theme4.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image" Target="../media/image5.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theme" Target="../theme/theme5.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image" Target="../media/image6.png"/><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image" Target="../media/image1.pn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theme" Target="../theme/theme6.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tx2"/>
            </a:gs>
            <a:gs pos="46000">
              <a:schemeClr val="tx2"/>
            </a:gs>
            <a:gs pos="100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0"/>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1"/>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 id="2147484199"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dcui.mil/" TargetMode="External"/><Relationship Id="rId2" Type="http://schemas.openxmlformats.org/officeDocument/2006/relationships/notesSlide" Target="../notesSlides/notesSlide11.xml"/><Relationship Id="rId1" Type="http://schemas.openxmlformats.org/officeDocument/2006/relationships/slideLayout" Target="../slideLayouts/slideLayout11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0.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10.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1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0.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3.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0.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10.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10.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10.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0.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0.xml"/></Relationships>
</file>

<file path=ppt/slides/_rels/slide41.xml.rels><?xml version="1.0" encoding="UTF-8" standalone="yes"?>
<Relationships xmlns="http://schemas.openxmlformats.org/package/2006/relationships"><Relationship Id="rId3" Type="http://schemas.openxmlformats.org/officeDocument/2006/relationships/hyperlink" Target="https://dodcio.defense.gov/CMMC/" TargetMode="External"/><Relationship Id="rId2" Type="http://schemas.openxmlformats.org/officeDocument/2006/relationships/notesSlide" Target="../notesSlides/notesSlide41.xml"/><Relationship Id="rId1" Type="http://schemas.openxmlformats.org/officeDocument/2006/relationships/slideLayout" Target="../slideLayouts/slideLayout110.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a:xfrm>
            <a:off x="295360" y="600507"/>
            <a:ext cx="6049731" cy="1671543"/>
          </a:xfrm>
          <a:ln>
            <a:noFill/>
          </a:ln>
        </p:spPr>
        <p:txBody>
          <a:bodyPr/>
          <a:lstStyle/>
          <a:p>
            <a:r>
              <a:rPr lang="en-US" sz="3000" dirty="0"/>
              <a:t>Information security &amp; acquisitions</a:t>
            </a:r>
          </a:p>
        </p:txBody>
      </p:sp>
      <p:sp>
        <p:nvSpPr>
          <p:cNvPr id="6" name="Picture Placeholder 5">
            <a:extLst>
              <a:ext uri="{FF2B5EF4-FFF2-40B4-BE49-F238E27FC236}">
                <a16:creationId xmlns:a16="http://schemas.microsoft.com/office/drawing/2014/main" id="{1498DE48-BFA8-6F18-2494-2B50D0C35AD2}"/>
              </a:ext>
            </a:extLst>
          </p:cNvPr>
          <p:cNvSpPr>
            <a:spLocks noGrp="1"/>
          </p:cNvSpPr>
          <p:nvPr>
            <p:ph type="pic" sz="quarter" idx="13"/>
          </p:nvPr>
        </p:nvSpPr>
        <p:spPr/>
        <p:txBody>
          <a:bodyPr/>
          <a:lstStyle/>
          <a:p>
            <a:endParaRPr lang="en-US"/>
          </a:p>
        </p:txBody>
      </p:sp>
      <p:sp>
        <p:nvSpPr>
          <p:cNvPr id="7" name="Picture Placeholder 6">
            <a:extLst>
              <a:ext uri="{FF2B5EF4-FFF2-40B4-BE49-F238E27FC236}">
                <a16:creationId xmlns:a16="http://schemas.microsoft.com/office/drawing/2014/main" id="{2F31E74A-A6B4-2E28-2C57-4182308E7C0C}"/>
              </a:ext>
            </a:extLst>
          </p:cNvPr>
          <p:cNvSpPr>
            <a:spLocks noGrp="1"/>
          </p:cNvSpPr>
          <p:nvPr>
            <p:ph type="pic" sz="quarter" idx="15"/>
          </p:nvPr>
        </p:nvSpPr>
        <p:spPr/>
        <p:txBody>
          <a:bodyPr/>
          <a:lstStyle/>
          <a:p>
            <a:endParaRPr lang="en-US"/>
          </a:p>
        </p:txBody>
      </p:sp>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a:ln>
            <a:noFill/>
          </a:ln>
        </p:spPr>
        <p:txBody>
          <a:bodyPr/>
          <a:lstStyle/>
          <a:p>
            <a:endParaRPr lang="en-US" dirty="0"/>
          </a:p>
          <a:p>
            <a:endParaRPr lang="en-US" dirty="0"/>
          </a:p>
          <a:p>
            <a:endParaRPr lang="en-US" dirty="0"/>
          </a:p>
          <a:p>
            <a:r>
              <a:rPr lang="en-US" dirty="0"/>
              <a:t>Mr. David Curry</a:t>
            </a:r>
          </a:p>
          <a:p>
            <a:r>
              <a:rPr lang="en-US" dirty="0"/>
              <a:t>Chief, Strategic Integration</a:t>
            </a:r>
          </a:p>
          <a:p>
            <a:r>
              <a:rPr lang="en-US" dirty="0"/>
              <a:t>Directorate of Contracting</a:t>
            </a:r>
          </a:p>
          <a:p>
            <a:r>
              <a:rPr lang="en-US" dirty="0"/>
              <a:t>U.S. Army Corps of Engineers</a:t>
            </a:r>
          </a:p>
          <a:p>
            <a:endParaRPr lang="en-US" dirty="0"/>
          </a:p>
          <a:p>
            <a:r>
              <a:rPr lang="en-US" dirty="0"/>
              <a:t>31 March 2025</a:t>
            </a:r>
          </a:p>
        </p:txBody>
      </p:sp>
      <p:sp>
        <p:nvSpPr>
          <p:cNvPr id="8" name="Picture Placeholder 7">
            <a:extLst>
              <a:ext uri="{FF2B5EF4-FFF2-40B4-BE49-F238E27FC236}">
                <a16:creationId xmlns:a16="http://schemas.microsoft.com/office/drawing/2014/main" id="{A7836D14-2EC2-59AA-6E2E-0D6A5A8510E0}"/>
              </a:ext>
            </a:extLst>
          </p:cNvPr>
          <p:cNvSpPr>
            <a:spLocks noGrp="1"/>
          </p:cNvSpPr>
          <p:nvPr>
            <p:ph type="pic" sz="quarter" idx="16"/>
          </p:nvPr>
        </p:nvSpPr>
        <p:spPr/>
        <p:txBody>
          <a:bodyPr/>
          <a:lstStyle/>
          <a:p>
            <a:endParaRPr lang="en-US"/>
          </a:p>
        </p:txBody>
      </p:sp>
      <p:pic>
        <p:nvPicPr>
          <p:cNvPr id="10" name="Picture Placeholder 6">
            <a:extLst>
              <a:ext uri="{FF2B5EF4-FFF2-40B4-BE49-F238E27FC236}">
                <a16:creationId xmlns:a16="http://schemas.microsoft.com/office/drawing/2014/main" id="{F9280A7F-EB2C-C722-E5AD-BC11F8179B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 r="20"/>
          <a:stretch/>
        </p:blipFill>
        <p:spPr bwMode="auto">
          <a:xfrm>
            <a:off x="6348227" y="262499"/>
            <a:ext cx="5578641" cy="3081131"/>
          </a:xfrm>
          <a:prstGeom prst="rect">
            <a:avLst/>
          </a:prstGeom>
          <a:solidFill>
            <a:schemeClr val="tx2"/>
          </a:solidFill>
          <a:ln w="38100" cap="flat" cmpd="sng" algn="ctr">
            <a:noFill/>
            <a:prstDash val="solid"/>
            <a:miter lim="800000"/>
            <a:headEnd/>
            <a:tailEnd/>
          </a:ln>
          <a:effectLst>
            <a:outerShdw blurRad="50800" dist="38100" dir="2700000" algn="tl" rotWithShape="0">
              <a:prstClr val="black">
                <a:alpha val="40000"/>
              </a:prstClr>
            </a:outerShdw>
          </a:effectLst>
        </p:spPr>
      </p:pic>
      <p:pic>
        <p:nvPicPr>
          <p:cNvPr id="11" name="Picture Placeholder 7">
            <a:extLst>
              <a:ext uri="{FF2B5EF4-FFF2-40B4-BE49-F238E27FC236}">
                <a16:creationId xmlns:a16="http://schemas.microsoft.com/office/drawing/2014/main" id="{59733DC9-C6C1-B464-D93E-2172887793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5" b="15"/>
          <a:stretch/>
        </p:blipFill>
        <p:spPr bwMode="auto">
          <a:xfrm>
            <a:off x="8612168" y="3509022"/>
            <a:ext cx="3314700" cy="3093720"/>
          </a:xfrm>
          <a:prstGeom prst="rect">
            <a:avLst/>
          </a:prstGeom>
          <a:solidFill>
            <a:schemeClr val="tx2"/>
          </a:solidFill>
          <a:ln w="38100" cap="flat" cmpd="sng" algn="ctr">
            <a:noFill/>
            <a:prstDash val="solid"/>
            <a:miter lim="800000"/>
            <a:headEnd/>
            <a:tailEnd/>
          </a:ln>
          <a:effectLst>
            <a:outerShdw blurRad="50800" dist="38100" dir="2700000" algn="tl" rotWithShape="0">
              <a:prstClr val="black">
                <a:alpha val="40000"/>
              </a:prstClr>
            </a:outerShdw>
          </a:effectLst>
        </p:spPr>
      </p:pic>
      <p:pic>
        <p:nvPicPr>
          <p:cNvPr id="12" name="Picture Placeholder 8">
            <a:extLst>
              <a:ext uri="{FF2B5EF4-FFF2-40B4-BE49-F238E27FC236}">
                <a16:creationId xmlns:a16="http://schemas.microsoft.com/office/drawing/2014/main" id="{01AD1E0C-10A1-C79C-454D-2108450194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5" b="15"/>
          <a:stretch/>
        </p:blipFill>
        <p:spPr bwMode="auto">
          <a:xfrm>
            <a:off x="5142512" y="3509022"/>
            <a:ext cx="3314700" cy="3093720"/>
          </a:xfrm>
          <a:prstGeom prst="rect">
            <a:avLst/>
          </a:prstGeom>
          <a:solidFill>
            <a:schemeClr val="tx2"/>
          </a:solidFill>
          <a:ln w="38100" cap="flat" cmpd="sng" algn="ctr">
            <a:noFill/>
            <a:prstDash val="solid"/>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766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2160789" y="128981"/>
            <a:ext cx="8311950" cy="832920"/>
          </a:xfrm>
        </p:spPr>
        <p:txBody>
          <a:bodyPr/>
          <a:lstStyle/>
          <a:p>
            <a:pPr algn="ctr"/>
            <a:r>
              <a:rPr lang="en-US" dirty="0">
                <a:latin typeface="+mn-lt"/>
              </a:rPr>
              <a:t>WHAT IS CUI ?</a:t>
            </a:r>
          </a:p>
        </p:txBody>
      </p:sp>
      <p:sp>
        <p:nvSpPr>
          <p:cNvPr id="3" name="Content Placeholder 2">
            <a:extLst>
              <a:ext uri="{FF2B5EF4-FFF2-40B4-BE49-F238E27FC236}">
                <a16:creationId xmlns:a16="http://schemas.microsoft.com/office/drawing/2014/main" id="{4BAF8A88-BE04-47A1-BD25-18CF1A43A0F0}"/>
              </a:ext>
            </a:extLst>
          </p:cNvPr>
          <p:cNvSpPr>
            <a:spLocks noGrp="1"/>
          </p:cNvSpPr>
          <p:nvPr>
            <p:ph sz="quarter" idx="10"/>
          </p:nvPr>
        </p:nvSpPr>
        <p:spPr>
          <a:xfrm>
            <a:off x="1169757" y="1306311"/>
            <a:ext cx="10294013" cy="4657609"/>
          </a:xfrm>
        </p:spPr>
        <p:txBody>
          <a:bodyPr/>
          <a:lstStyle/>
          <a:p>
            <a:pPr marR="0" lvl="0" algn="ctr">
              <a:spcBef>
                <a:spcPts val="0"/>
              </a:spcBef>
              <a:spcAft>
                <a:spcPts val="0"/>
              </a:spcAft>
            </a:pPr>
            <a:r>
              <a:rPr lang="en-US" sz="3600" b="0" i="0" dirty="0">
                <a:solidFill>
                  <a:schemeClr val="bg1"/>
                </a:solidFill>
                <a:effectLst/>
                <a:latin typeface="Helvetica Neue"/>
              </a:rPr>
              <a:t>Controlled Unclassified Information (CUI) is sensitive info that </a:t>
            </a:r>
            <a:r>
              <a:rPr lang="en-US" sz="3600" dirty="0">
                <a:solidFill>
                  <a:schemeClr val="bg1"/>
                </a:solidFill>
                <a:latin typeface="Helvetica Neue"/>
              </a:rPr>
              <a:t>doesn’t quite rise to the level of cla</a:t>
            </a:r>
            <a:r>
              <a:rPr lang="en-US" sz="3600" b="0" i="0" dirty="0">
                <a:solidFill>
                  <a:schemeClr val="bg1"/>
                </a:solidFill>
                <a:effectLst/>
                <a:latin typeface="Helvetica Neue"/>
              </a:rPr>
              <a:t>ssification…but still warrants protection. It is UNCLASSIFIED information that requires identification, marking, safeguarding and dissemination controls required by law, regs and polic</a:t>
            </a:r>
            <a:r>
              <a:rPr lang="en-US" sz="3600" dirty="0">
                <a:solidFill>
                  <a:schemeClr val="bg1"/>
                </a:solidFill>
                <a:latin typeface="Helvetica Neue"/>
              </a:rPr>
              <a:t>y.  Note, CUI may </a:t>
            </a:r>
            <a:r>
              <a:rPr lang="en-US" sz="3600" b="0" i="0" dirty="0">
                <a:solidFill>
                  <a:schemeClr val="bg1"/>
                </a:solidFill>
                <a:effectLst/>
                <a:latin typeface="Helvetica Neue"/>
              </a:rPr>
              <a:t>be created by the Government or DIB contractors. </a:t>
            </a:r>
            <a:endParaRPr lang="en-US" sz="4400" b="0" dirty="0">
              <a:solidFill>
                <a:schemeClr val="bg1"/>
              </a:solidFill>
              <a:effectLst/>
              <a:latin typeface="+mn-lt"/>
              <a:ea typeface="Calibri" panose="020F0502020204030204" pitchFamily="34" charset="0"/>
              <a:cs typeface="Calibri" panose="020F0502020204030204" pitchFamily="34" charset="0"/>
            </a:endParaRPr>
          </a:p>
        </p:txBody>
      </p:sp>
      <p:sp>
        <p:nvSpPr>
          <p:cNvPr id="6" name="Rectangle 5"/>
          <p:cNvSpPr/>
          <p:nvPr/>
        </p:nvSpPr>
        <p:spPr>
          <a:xfrm>
            <a:off x="2300289" y="122938"/>
            <a:ext cx="7730924"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59691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2479069" y="128981"/>
            <a:ext cx="7524902" cy="832920"/>
          </a:xfrm>
        </p:spPr>
        <p:txBody>
          <a:bodyPr/>
          <a:lstStyle/>
          <a:p>
            <a:pPr algn="ctr"/>
            <a:r>
              <a:rPr lang="en-US" dirty="0">
                <a:solidFill>
                  <a:srgbClr val="C00000"/>
                </a:solidFill>
                <a:latin typeface="+mn-lt"/>
              </a:rPr>
              <a:t>.dodcui.</a:t>
            </a:r>
          </a:p>
        </p:txBody>
      </p:sp>
      <p:sp>
        <p:nvSpPr>
          <p:cNvPr id="4" name="Text Placeholder 2"/>
          <p:cNvSpPr txBox="1">
            <a:spLocks/>
          </p:cNvSpPr>
          <p:nvPr/>
        </p:nvSpPr>
        <p:spPr>
          <a:xfrm>
            <a:off x="2479069" y="1028700"/>
            <a:ext cx="10804126"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pic>
        <p:nvPicPr>
          <p:cNvPr id="11" name="Picture 10">
            <a:hlinkClick r:id="rId3"/>
            <a:extLst>
              <a:ext uri="{FF2B5EF4-FFF2-40B4-BE49-F238E27FC236}">
                <a16:creationId xmlns:a16="http://schemas.microsoft.com/office/drawing/2014/main" id="{83D54B00-17B1-4142-8095-A00559AB27B6}"/>
              </a:ext>
            </a:extLst>
          </p:cNvPr>
          <p:cNvPicPr>
            <a:picLocks noChangeAspect="1"/>
          </p:cNvPicPr>
          <p:nvPr/>
        </p:nvPicPr>
        <p:blipFill rotWithShape="1">
          <a:blip r:embed="rId4"/>
          <a:srcRect l="1880"/>
          <a:stretch/>
        </p:blipFill>
        <p:spPr>
          <a:xfrm>
            <a:off x="1733774" y="1645697"/>
            <a:ext cx="9015491" cy="5212303"/>
          </a:xfrm>
          <a:prstGeom prst="rect">
            <a:avLst/>
          </a:prstGeom>
          <a:ln w="28575">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3EBD9FBC-5584-47C2-648C-1A9048813120}"/>
              </a:ext>
            </a:extLst>
          </p:cNvPr>
          <p:cNvSpPr txBox="1"/>
          <p:nvPr/>
        </p:nvSpPr>
        <p:spPr>
          <a:xfrm>
            <a:off x="4472594" y="297674"/>
            <a:ext cx="3312125" cy="523220"/>
          </a:xfrm>
          <a:prstGeom prst="rect">
            <a:avLst/>
          </a:prstGeom>
          <a:noFill/>
        </p:spPr>
        <p:txBody>
          <a:bodyPr wrap="none" rtlCol="0">
            <a:spAutoFit/>
          </a:bodyPr>
          <a:lstStyle/>
          <a:p>
            <a:r>
              <a:rPr lang="en-US" sz="2800" dirty="0"/>
              <a:t>www  </a:t>
            </a:r>
            <a:r>
              <a:rPr lang="en-US" sz="2800" b="1" dirty="0">
                <a:solidFill>
                  <a:srgbClr val="C00000"/>
                </a:solidFill>
              </a:rPr>
              <a:t>                </a:t>
            </a:r>
            <a:r>
              <a:rPr lang="en-US" sz="2800" dirty="0"/>
              <a:t> mil</a:t>
            </a:r>
          </a:p>
        </p:txBody>
      </p:sp>
    </p:spTree>
    <p:extLst>
      <p:ext uri="{BB962C8B-B14F-4D97-AF65-F5344CB8AC3E}">
        <p14:creationId xmlns:p14="http://schemas.microsoft.com/office/powerpoint/2010/main" val="250463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pic>
        <p:nvPicPr>
          <p:cNvPr id="7" name="Picture 6">
            <a:extLst>
              <a:ext uri="{FF2B5EF4-FFF2-40B4-BE49-F238E27FC236}">
                <a16:creationId xmlns:a16="http://schemas.microsoft.com/office/drawing/2014/main" id="{5A245DEE-3A1F-6D65-A387-DBFC2C2A5C8A}"/>
              </a:ext>
            </a:extLst>
          </p:cNvPr>
          <p:cNvPicPr>
            <a:picLocks noChangeAspect="1"/>
          </p:cNvPicPr>
          <p:nvPr/>
        </p:nvPicPr>
        <p:blipFill>
          <a:blip r:embed="rId3"/>
          <a:srcRect t="2381" b="24177"/>
          <a:stretch/>
        </p:blipFill>
        <p:spPr>
          <a:xfrm>
            <a:off x="342677" y="2115467"/>
            <a:ext cx="11709846" cy="2803299"/>
          </a:xfrm>
          <a:prstGeom prst="rect">
            <a:avLst/>
          </a:prstGeom>
        </p:spPr>
      </p:pic>
      <p:sp>
        <p:nvSpPr>
          <p:cNvPr id="8" name="TextBox 7">
            <a:extLst>
              <a:ext uri="{FF2B5EF4-FFF2-40B4-BE49-F238E27FC236}">
                <a16:creationId xmlns:a16="http://schemas.microsoft.com/office/drawing/2014/main" id="{163625E4-0BAC-0860-90A7-F55908DCDA87}"/>
              </a:ext>
            </a:extLst>
          </p:cNvPr>
          <p:cNvSpPr txBox="1"/>
          <p:nvPr/>
        </p:nvSpPr>
        <p:spPr>
          <a:xfrm>
            <a:off x="2675021" y="1463746"/>
            <a:ext cx="7656904" cy="461665"/>
          </a:xfrm>
          <a:prstGeom prst="rect">
            <a:avLst/>
          </a:prstGeom>
          <a:noFill/>
        </p:spPr>
        <p:txBody>
          <a:bodyPr wrap="none" rtlCol="0">
            <a:spAutoFit/>
          </a:bodyPr>
          <a:lstStyle/>
          <a:p>
            <a:r>
              <a:rPr lang="en-US" sz="2400" b="1" dirty="0">
                <a:solidFill>
                  <a:srgbClr val="C00000"/>
                </a:solidFill>
              </a:rPr>
              <a:t>112 “Categories” of CUI across 18 “Index Group”</a:t>
            </a:r>
          </a:p>
        </p:txBody>
      </p:sp>
      <p:sp>
        <p:nvSpPr>
          <p:cNvPr id="12" name="Title 1">
            <a:extLst>
              <a:ext uri="{FF2B5EF4-FFF2-40B4-BE49-F238E27FC236}">
                <a16:creationId xmlns:a16="http://schemas.microsoft.com/office/drawing/2014/main" id="{0CE2F21A-A1AB-B4CB-24B8-B3AF1CAEC96C}"/>
              </a:ext>
            </a:extLst>
          </p:cNvPr>
          <p:cNvSpPr txBox="1">
            <a:spLocks/>
          </p:cNvSpPr>
          <p:nvPr/>
        </p:nvSpPr>
        <p:spPr bwMode="auto">
          <a:xfrm>
            <a:off x="2139482" y="122938"/>
            <a:ext cx="8311950"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dirty="0">
                <a:latin typeface="+mn-lt"/>
              </a:rPr>
              <a:t>DOD INDEX GROUPS*</a:t>
            </a:r>
          </a:p>
        </p:txBody>
      </p:sp>
      <p:sp>
        <p:nvSpPr>
          <p:cNvPr id="13" name="Rectangle 12">
            <a:extLst>
              <a:ext uri="{FF2B5EF4-FFF2-40B4-BE49-F238E27FC236}">
                <a16:creationId xmlns:a16="http://schemas.microsoft.com/office/drawing/2014/main" id="{6C9B6EFB-470D-EEFA-A7D0-6F77E7C4252F}"/>
              </a:ext>
            </a:extLst>
          </p:cNvPr>
          <p:cNvSpPr/>
          <p:nvPr/>
        </p:nvSpPr>
        <p:spPr>
          <a:xfrm>
            <a:off x="342677" y="3978557"/>
            <a:ext cx="2441163" cy="9402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B6DD516-25BF-5EFC-E623-3CE31DC68EE7}"/>
              </a:ext>
            </a:extLst>
          </p:cNvPr>
          <p:cNvPicPr>
            <a:picLocks noChangeAspect="1"/>
          </p:cNvPicPr>
          <p:nvPr/>
        </p:nvPicPr>
        <p:blipFill>
          <a:blip r:embed="rId3"/>
          <a:srcRect l="69912" t="75369" r="10185"/>
          <a:stretch/>
        </p:blipFill>
        <p:spPr>
          <a:xfrm>
            <a:off x="7398781" y="4911622"/>
            <a:ext cx="2330608" cy="940210"/>
          </a:xfrm>
          <a:prstGeom prst="rect">
            <a:avLst/>
          </a:prstGeom>
        </p:spPr>
      </p:pic>
      <p:sp>
        <p:nvSpPr>
          <p:cNvPr id="15" name="Rectangle 14">
            <a:extLst>
              <a:ext uri="{FF2B5EF4-FFF2-40B4-BE49-F238E27FC236}">
                <a16:creationId xmlns:a16="http://schemas.microsoft.com/office/drawing/2014/main" id="{217DB776-B1F7-5B43-FCA0-4BED55A5E2F3}"/>
              </a:ext>
            </a:extLst>
          </p:cNvPr>
          <p:cNvSpPr/>
          <p:nvPr/>
        </p:nvSpPr>
        <p:spPr>
          <a:xfrm>
            <a:off x="2804161" y="2106803"/>
            <a:ext cx="2265680" cy="9402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C77EF587-BCE9-0F14-1907-9418F33804EC}"/>
              </a:ext>
            </a:extLst>
          </p:cNvPr>
          <p:cNvPicPr>
            <a:picLocks noChangeAspect="1"/>
          </p:cNvPicPr>
          <p:nvPr/>
        </p:nvPicPr>
        <p:blipFill>
          <a:blip r:embed="rId3"/>
          <a:srcRect l="11227" t="75369" r="69619"/>
          <a:stretch/>
        </p:blipFill>
        <p:spPr>
          <a:xfrm>
            <a:off x="2826930" y="2098426"/>
            <a:ext cx="2242911" cy="940210"/>
          </a:xfrm>
          <a:prstGeom prst="rect">
            <a:avLst/>
          </a:prstGeom>
        </p:spPr>
      </p:pic>
      <p:pic>
        <p:nvPicPr>
          <p:cNvPr id="18" name="Picture 17">
            <a:extLst>
              <a:ext uri="{FF2B5EF4-FFF2-40B4-BE49-F238E27FC236}">
                <a16:creationId xmlns:a16="http://schemas.microsoft.com/office/drawing/2014/main" id="{B80E0133-5C59-6CEC-CE9D-55BBEFA85ECE}"/>
              </a:ext>
            </a:extLst>
          </p:cNvPr>
          <p:cNvPicPr>
            <a:picLocks noChangeAspect="1"/>
          </p:cNvPicPr>
          <p:nvPr/>
        </p:nvPicPr>
        <p:blipFill>
          <a:blip r:embed="rId3"/>
          <a:srcRect l="50492" t="75369" r="30354"/>
          <a:stretch/>
        </p:blipFill>
        <p:spPr>
          <a:xfrm>
            <a:off x="2804161" y="4897334"/>
            <a:ext cx="2242911" cy="940210"/>
          </a:xfrm>
          <a:prstGeom prst="rect">
            <a:avLst/>
          </a:prstGeom>
        </p:spPr>
      </p:pic>
      <p:pic>
        <p:nvPicPr>
          <p:cNvPr id="19" name="Picture 18">
            <a:extLst>
              <a:ext uri="{FF2B5EF4-FFF2-40B4-BE49-F238E27FC236}">
                <a16:creationId xmlns:a16="http://schemas.microsoft.com/office/drawing/2014/main" id="{24DA6F56-33EB-35B2-14B7-9D78974A7428}"/>
              </a:ext>
            </a:extLst>
          </p:cNvPr>
          <p:cNvPicPr>
            <a:picLocks noChangeAspect="1"/>
          </p:cNvPicPr>
          <p:nvPr/>
        </p:nvPicPr>
        <p:blipFill>
          <a:blip r:embed="rId3"/>
          <a:srcRect l="30868" t="75369" r="49711"/>
          <a:stretch/>
        </p:blipFill>
        <p:spPr>
          <a:xfrm>
            <a:off x="502602" y="3981309"/>
            <a:ext cx="2274094" cy="940210"/>
          </a:xfrm>
          <a:prstGeom prst="rect">
            <a:avLst/>
          </a:prstGeom>
        </p:spPr>
      </p:pic>
      <p:sp>
        <p:nvSpPr>
          <p:cNvPr id="20" name="Rectangle 19">
            <a:extLst>
              <a:ext uri="{FF2B5EF4-FFF2-40B4-BE49-F238E27FC236}">
                <a16:creationId xmlns:a16="http://schemas.microsoft.com/office/drawing/2014/main" id="{57E3893E-7EF8-8660-5A4B-601062D97F94}"/>
              </a:ext>
            </a:extLst>
          </p:cNvPr>
          <p:cNvSpPr/>
          <p:nvPr/>
        </p:nvSpPr>
        <p:spPr>
          <a:xfrm>
            <a:off x="5108515" y="4935807"/>
            <a:ext cx="2242911" cy="877960"/>
          </a:xfrm>
          <a:prstGeom prst="rect">
            <a:avLst/>
          </a:prstGeom>
          <a:solidFill>
            <a:srgbClr val="7030A0">
              <a:alpha val="89000"/>
            </a:srgbClr>
          </a:solidFill>
          <a:ln>
            <a:noFill/>
          </a:ln>
          <a:effectLst/>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FFE2343-3102-7D6B-C6A2-6971503E3F7A}"/>
              </a:ext>
            </a:extLst>
          </p:cNvPr>
          <p:cNvSpPr txBox="1"/>
          <p:nvPr/>
        </p:nvSpPr>
        <p:spPr>
          <a:xfrm>
            <a:off x="5688796" y="5182773"/>
            <a:ext cx="1082348" cy="369332"/>
          </a:xfrm>
          <a:prstGeom prst="rect">
            <a:avLst/>
          </a:prstGeom>
          <a:noFill/>
        </p:spPr>
        <p:txBody>
          <a:bodyPr wrap="none" rtlCol="0">
            <a:spAutoFit/>
          </a:bodyPr>
          <a:lstStyle/>
          <a:p>
            <a:r>
              <a:rPr lang="en-US" b="1" dirty="0">
                <a:solidFill>
                  <a:schemeClr val="tx2"/>
                </a:solidFill>
              </a:rPr>
              <a:t>Defense</a:t>
            </a:r>
          </a:p>
        </p:txBody>
      </p:sp>
      <p:sp>
        <p:nvSpPr>
          <p:cNvPr id="22" name="TextBox 21">
            <a:extLst>
              <a:ext uri="{FF2B5EF4-FFF2-40B4-BE49-F238E27FC236}">
                <a16:creationId xmlns:a16="http://schemas.microsoft.com/office/drawing/2014/main" id="{EE8EE028-7CB7-14FD-9B82-61C3B12E8EB6}"/>
              </a:ext>
            </a:extLst>
          </p:cNvPr>
          <p:cNvSpPr txBox="1"/>
          <p:nvPr/>
        </p:nvSpPr>
        <p:spPr>
          <a:xfrm>
            <a:off x="118872" y="6353091"/>
            <a:ext cx="8584530" cy="369332"/>
          </a:xfrm>
          <a:prstGeom prst="rect">
            <a:avLst/>
          </a:prstGeom>
          <a:noFill/>
        </p:spPr>
        <p:txBody>
          <a:bodyPr wrap="none" rtlCol="0">
            <a:spAutoFit/>
          </a:bodyPr>
          <a:lstStyle/>
          <a:p>
            <a:r>
              <a:rPr lang="en-US" dirty="0"/>
              <a:t>*</a:t>
            </a:r>
            <a:r>
              <a:rPr lang="en-US" u="sng" dirty="0"/>
              <a:t>Note</a:t>
            </a:r>
            <a:r>
              <a:rPr lang="en-US" dirty="0"/>
              <a:t>: NARA owns CUI, and lists more categories and groups, but DoD has fewer.</a:t>
            </a:r>
          </a:p>
        </p:txBody>
      </p:sp>
    </p:spTree>
    <p:extLst>
      <p:ext uri="{BB962C8B-B14F-4D97-AF65-F5344CB8AC3E}">
        <p14:creationId xmlns:p14="http://schemas.microsoft.com/office/powerpoint/2010/main" val="3812005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8" name="TextBox 7">
            <a:extLst>
              <a:ext uri="{FF2B5EF4-FFF2-40B4-BE49-F238E27FC236}">
                <a16:creationId xmlns:a16="http://schemas.microsoft.com/office/drawing/2014/main" id="{163625E4-0BAC-0860-90A7-F55908DCDA87}"/>
              </a:ext>
            </a:extLst>
          </p:cNvPr>
          <p:cNvSpPr txBox="1"/>
          <p:nvPr/>
        </p:nvSpPr>
        <p:spPr>
          <a:xfrm>
            <a:off x="2675021" y="1701490"/>
            <a:ext cx="7656904" cy="461665"/>
          </a:xfrm>
          <a:prstGeom prst="rect">
            <a:avLst/>
          </a:prstGeom>
          <a:noFill/>
        </p:spPr>
        <p:txBody>
          <a:bodyPr wrap="none" rtlCol="0">
            <a:spAutoFit/>
          </a:bodyPr>
          <a:lstStyle/>
          <a:p>
            <a:r>
              <a:rPr lang="en-US" sz="2400" b="1" dirty="0">
                <a:solidFill>
                  <a:srgbClr val="C00000"/>
                </a:solidFill>
              </a:rPr>
              <a:t>112 “Categories” of CUI across 18 “Index Group”</a:t>
            </a:r>
          </a:p>
        </p:txBody>
      </p:sp>
      <p:sp>
        <p:nvSpPr>
          <p:cNvPr id="12" name="Title 1">
            <a:extLst>
              <a:ext uri="{FF2B5EF4-FFF2-40B4-BE49-F238E27FC236}">
                <a16:creationId xmlns:a16="http://schemas.microsoft.com/office/drawing/2014/main" id="{0CE2F21A-A1AB-B4CB-24B8-B3AF1CAEC96C}"/>
              </a:ext>
            </a:extLst>
          </p:cNvPr>
          <p:cNvSpPr txBox="1">
            <a:spLocks/>
          </p:cNvSpPr>
          <p:nvPr/>
        </p:nvSpPr>
        <p:spPr bwMode="auto">
          <a:xfrm>
            <a:off x="2139482" y="122938"/>
            <a:ext cx="8311950"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dirty="0">
                <a:latin typeface="+mn-lt"/>
              </a:rPr>
              <a:t>DOD CUI REGISTRY</a:t>
            </a:r>
          </a:p>
        </p:txBody>
      </p:sp>
      <p:pic>
        <p:nvPicPr>
          <p:cNvPr id="5" name="Picture 4">
            <a:extLst>
              <a:ext uri="{FF2B5EF4-FFF2-40B4-BE49-F238E27FC236}">
                <a16:creationId xmlns:a16="http://schemas.microsoft.com/office/drawing/2014/main" id="{D2B6BBFC-20BA-8C85-0E8D-F57D0BD95E29}"/>
              </a:ext>
            </a:extLst>
          </p:cNvPr>
          <p:cNvPicPr>
            <a:picLocks noChangeAspect="1"/>
          </p:cNvPicPr>
          <p:nvPr/>
        </p:nvPicPr>
        <p:blipFill>
          <a:blip r:embed="rId3"/>
          <a:stretch>
            <a:fillRect/>
          </a:stretch>
        </p:blipFill>
        <p:spPr>
          <a:xfrm>
            <a:off x="557963" y="2814632"/>
            <a:ext cx="11363661" cy="4043368"/>
          </a:xfrm>
          <a:prstGeom prst="rect">
            <a:avLst/>
          </a:prstGeom>
        </p:spPr>
      </p:pic>
    </p:spTree>
    <p:extLst>
      <p:ext uri="{BB962C8B-B14F-4D97-AF65-F5344CB8AC3E}">
        <p14:creationId xmlns:p14="http://schemas.microsoft.com/office/powerpoint/2010/main" val="100775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12" name="Title 1">
            <a:extLst>
              <a:ext uri="{FF2B5EF4-FFF2-40B4-BE49-F238E27FC236}">
                <a16:creationId xmlns:a16="http://schemas.microsoft.com/office/drawing/2014/main" id="{0CE2F21A-A1AB-B4CB-24B8-B3AF1CAEC96C}"/>
              </a:ext>
            </a:extLst>
          </p:cNvPr>
          <p:cNvSpPr txBox="1">
            <a:spLocks/>
          </p:cNvSpPr>
          <p:nvPr/>
        </p:nvSpPr>
        <p:spPr bwMode="auto">
          <a:xfrm>
            <a:off x="2139482" y="122938"/>
            <a:ext cx="8311950"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dirty="0">
                <a:latin typeface="+mn-lt"/>
              </a:rPr>
              <a:t>DOD CUI REGISTRY</a:t>
            </a:r>
          </a:p>
        </p:txBody>
      </p:sp>
      <p:pic>
        <p:nvPicPr>
          <p:cNvPr id="3" name="Picture 2">
            <a:extLst>
              <a:ext uri="{FF2B5EF4-FFF2-40B4-BE49-F238E27FC236}">
                <a16:creationId xmlns:a16="http://schemas.microsoft.com/office/drawing/2014/main" id="{C502F3F6-1E76-D35C-673A-2713A591D1B9}"/>
              </a:ext>
            </a:extLst>
          </p:cNvPr>
          <p:cNvPicPr>
            <a:picLocks noChangeAspect="1"/>
          </p:cNvPicPr>
          <p:nvPr/>
        </p:nvPicPr>
        <p:blipFill>
          <a:blip r:embed="rId3"/>
          <a:stretch>
            <a:fillRect/>
          </a:stretch>
        </p:blipFill>
        <p:spPr>
          <a:xfrm>
            <a:off x="2358938" y="1213985"/>
            <a:ext cx="7985101" cy="5644015"/>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294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2660851" y="122938"/>
            <a:ext cx="6864150" cy="832920"/>
          </a:xfrm>
        </p:spPr>
        <p:txBody>
          <a:bodyPr/>
          <a:lstStyle/>
          <a:p>
            <a:pPr marR="0" lvl="0" algn="ctr">
              <a:lnSpc>
                <a:spcPct val="107000"/>
              </a:lnSpc>
              <a:spcBef>
                <a:spcPts val="0"/>
              </a:spcBef>
              <a:spcAft>
                <a:spcPts val="0"/>
              </a:spcAft>
            </a:pPr>
            <a:r>
              <a:rPr lang="en-US" dirty="0">
                <a:latin typeface="+mn-lt"/>
                <a:ea typeface="Calibri" panose="020F0502020204030204" pitchFamily="34" charset="0"/>
                <a:cs typeface="Calibri" panose="020F0502020204030204" pitchFamily="34" charset="0"/>
              </a:rPr>
              <a:t>CUI BASICS</a:t>
            </a:r>
            <a:endParaRPr lang="en-US" dirty="0">
              <a:effectLst/>
              <a:latin typeface="+mn-lt"/>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BAF8A88-BE04-47A1-BD25-18CF1A43A0F0}"/>
              </a:ext>
            </a:extLst>
          </p:cNvPr>
          <p:cNvSpPr>
            <a:spLocks noGrp="1"/>
          </p:cNvSpPr>
          <p:nvPr>
            <p:ph sz="quarter" idx="10"/>
          </p:nvPr>
        </p:nvSpPr>
        <p:spPr>
          <a:xfrm>
            <a:off x="365759" y="1058091"/>
            <a:ext cx="12239897" cy="5676971"/>
          </a:xfrm>
        </p:spPr>
        <p:txBody>
          <a:bodyPr/>
          <a:lstStyle/>
          <a:p>
            <a:pPr marL="398463" lvl="1" indent="-285750">
              <a:spcAft>
                <a:spcPts val="600"/>
              </a:spcAft>
              <a:buFont typeface="Arial" panose="020B0604020202020204" pitchFamily="34" charset="0"/>
              <a:buChar char="•"/>
            </a:pPr>
            <a:r>
              <a:rPr lang="en-US" sz="2200" dirty="0">
                <a:solidFill>
                  <a:schemeClr val="tx1"/>
                </a:solidFill>
                <a:latin typeface="+mn-lt"/>
                <a:ea typeface="Calibri" panose="020F0502020204030204" pitchFamily="34" charset="0"/>
                <a:cs typeface="Calibri" panose="020F0502020204030204" pitchFamily="34" charset="0"/>
              </a:rPr>
              <a:t>SHARED responsibility of Government (GOV) and Contractor (DIB) personnel</a:t>
            </a:r>
            <a:endParaRPr lang="en-US" sz="1400" dirty="0">
              <a:solidFill>
                <a:schemeClr val="tx1"/>
              </a:solidFill>
              <a:effectLst/>
              <a:latin typeface="+mn-lt"/>
              <a:ea typeface="Calibri" panose="020F0502020204030204" pitchFamily="34" charset="0"/>
              <a:cs typeface="Calibri" panose="020F0502020204030204" pitchFamily="34" charset="0"/>
            </a:endParaRPr>
          </a:p>
          <a:p>
            <a:pPr marL="398463" lvl="1" indent="-285750">
              <a:spcAft>
                <a:spcPts val="600"/>
              </a:spcAft>
              <a:buFont typeface="Arial" panose="020B0604020202020204" pitchFamily="34" charset="0"/>
              <a:buChar char="•"/>
            </a:pPr>
            <a:endParaRPr lang="en-US" sz="800" dirty="0">
              <a:solidFill>
                <a:schemeClr val="tx1"/>
              </a:solidFill>
              <a:effectLst/>
              <a:latin typeface="+mn-lt"/>
              <a:ea typeface="Calibri" panose="020F0502020204030204" pitchFamily="34" charset="0"/>
              <a:cs typeface="Calibri" panose="020F0502020204030204" pitchFamily="34" charset="0"/>
            </a:endParaRPr>
          </a:p>
          <a:p>
            <a:pPr marL="398463" lvl="1" indent="-285750">
              <a:spcAft>
                <a:spcPts val="600"/>
              </a:spcAft>
              <a:buFont typeface="Arial" panose="020B0604020202020204" pitchFamily="34" charset="0"/>
              <a:buChar char="•"/>
            </a:pPr>
            <a:r>
              <a:rPr lang="en-US" sz="2200" dirty="0">
                <a:solidFill>
                  <a:schemeClr val="tx1"/>
                </a:solidFill>
                <a:effectLst/>
                <a:latin typeface="+mn-lt"/>
                <a:ea typeface="Calibri" panose="020F0502020204030204" pitchFamily="34" charset="0"/>
                <a:cs typeface="Calibri" panose="020F0502020204030204" pitchFamily="34" charset="0"/>
              </a:rPr>
              <a:t>GOV responsibilities: </a:t>
            </a:r>
          </a:p>
          <a:p>
            <a:pPr marL="633413" lvl="2" indent="-285750">
              <a:spcAft>
                <a:spcPts val="0"/>
              </a:spcAft>
              <a:buFont typeface="Courier New" panose="02070309020205020404" pitchFamily="49" charset="0"/>
              <a:buChar char="o"/>
            </a:pPr>
            <a:r>
              <a:rPr lang="en-US" sz="2000" dirty="0">
                <a:solidFill>
                  <a:srgbClr val="C00000"/>
                </a:solidFill>
                <a:latin typeface="+mn-lt"/>
                <a:ea typeface="Calibri" panose="020F0502020204030204" pitchFamily="34" charset="0"/>
                <a:cs typeface="Calibri" panose="020F0502020204030204" pitchFamily="34" charset="0"/>
              </a:rPr>
              <a:t>Identification</a:t>
            </a:r>
          </a:p>
          <a:p>
            <a:pPr marL="633413" lvl="2" indent="-285750">
              <a:spcAft>
                <a:spcPts val="0"/>
              </a:spcAft>
              <a:buFont typeface="Courier New" panose="02070309020205020404" pitchFamily="49" charset="0"/>
              <a:buChar char="o"/>
            </a:pPr>
            <a:r>
              <a:rPr lang="en-US" sz="2000" dirty="0">
                <a:solidFill>
                  <a:srgbClr val="C00000"/>
                </a:solidFill>
                <a:latin typeface="+mn-lt"/>
                <a:ea typeface="Calibri" panose="020F0502020204030204" pitchFamily="34" charset="0"/>
                <a:cs typeface="Calibri" panose="020F0502020204030204" pitchFamily="34" charset="0"/>
              </a:rPr>
              <a:t>Communication </a:t>
            </a:r>
          </a:p>
          <a:p>
            <a:pPr marL="633413" lvl="2" indent="-285750">
              <a:spcAft>
                <a:spcPts val="0"/>
              </a:spcAft>
              <a:buFont typeface="Courier New" panose="02070309020205020404" pitchFamily="49" charset="0"/>
              <a:buChar char="o"/>
            </a:pPr>
            <a:r>
              <a:rPr lang="en-US" sz="2000" dirty="0">
                <a:solidFill>
                  <a:srgbClr val="C00000"/>
                </a:solidFill>
                <a:latin typeface="+mn-lt"/>
                <a:ea typeface="Calibri" panose="020F0502020204030204" pitchFamily="34" charset="0"/>
                <a:cs typeface="Calibri" panose="020F0502020204030204" pitchFamily="34" charset="0"/>
              </a:rPr>
              <a:t>Marking</a:t>
            </a:r>
          </a:p>
          <a:p>
            <a:pPr marL="633413" lvl="2" indent="-285750">
              <a:spcAft>
                <a:spcPts val="0"/>
              </a:spcAft>
              <a:buFont typeface="Courier New" panose="02070309020205020404" pitchFamily="49" charset="0"/>
              <a:buChar char="o"/>
            </a:pPr>
            <a:r>
              <a:rPr lang="en-US" sz="2000" dirty="0">
                <a:solidFill>
                  <a:srgbClr val="C00000"/>
                </a:solidFill>
                <a:latin typeface="+mn-lt"/>
                <a:ea typeface="Calibri" panose="020F0502020204030204" pitchFamily="34" charset="0"/>
                <a:cs typeface="Calibri" panose="020F0502020204030204" pitchFamily="34" charset="0"/>
              </a:rPr>
              <a:t>Safeguarding</a:t>
            </a:r>
          </a:p>
          <a:p>
            <a:pPr marL="398463" lvl="1" indent="-285750">
              <a:spcAft>
                <a:spcPts val="600"/>
              </a:spcAft>
              <a:buFont typeface="Arial" panose="020B0604020202020204" pitchFamily="34" charset="0"/>
              <a:buChar char="•"/>
            </a:pPr>
            <a:endParaRPr lang="en-US" sz="1400" dirty="0">
              <a:solidFill>
                <a:schemeClr val="tx1"/>
              </a:solidFill>
              <a:latin typeface="+mn-lt"/>
              <a:cs typeface="Calibri" panose="020F0502020204030204" pitchFamily="34" charset="0"/>
            </a:endParaRPr>
          </a:p>
          <a:p>
            <a:pPr marL="398463" lvl="1" indent="-285750">
              <a:spcAft>
                <a:spcPts val="600"/>
              </a:spcAft>
              <a:buFont typeface="Arial" panose="020B0604020202020204" pitchFamily="34" charset="0"/>
              <a:buChar char="•"/>
            </a:pPr>
            <a:r>
              <a:rPr lang="en-US" sz="2200" dirty="0">
                <a:solidFill>
                  <a:schemeClr val="tx1"/>
                </a:solidFill>
                <a:effectLst/>
                <a:latin typeface="+mn-lt"/>
                <a:ea typeface="Calibri" panose="020F0502020204030204" pitchFamily="34" charset="0"/>
                <a:cs typeface="Calibri" panose="020F0502020204030204" pitchFamily="34" charset="0"/>
              </a:rPr>
              <a:t>DIB responsibilities:</a:t>
            </a:r>
          </a:p>
          <a:p>
            <a:pPr marL="633413" lvl="2" indent="-285750">
              <a:spcAft>
                <a:spcPts val="0"/>
              </a:spcAft>
              <a:buFont typeface="Courier New" panose="02070309020205020404" pitchFamily="49" charset="0"/>
              <a:buChar char="o"/>
            </a:pPr>
            <a:r>
              <a:rPr lang="en-US" sz="2000" dirty="0">
                <a:solidFill>
                  <a:srgbClr val="C00000"/>
                </a:solidFill>
                <a:latin typeface="+mn-lt"/>
                <a:ea typeface="Calibri" panose="020F0502020204030204" pitchFamily="34" charset="0"/>
                <a:cs typeface="Calibri" panose="020F0502020204030204" pitchFamily="34" charset="0"/>
              </a:rPr>
              <a:t>Marking</a:t>
            </a:r>
          </a:p>
          <a:p>
            <a:pPr marL="633413" lvl="2" indent="-285750">
              <a:spcAft>
                <a:spcPts val="0"/>
              </a:spcAft>
              <a:buFont typeface="Courier New" panose="02070309020205020404" pitchFamily="49" charset="0"/>
              <a:buChar char="o"/>
            </a:pPr>
            <a:r>
              <a:rPr lang="en-US" sz="2000" dirty="0">
                <a:solidFill>
                  <a:srgbClr val="C00000"/>
                </a:solidFill>
                <a:latin typeface="+mn-lt"/>
                <a:ea typeface="Calibri" panose="020F0502020204030204" pitchFamily="34" charset="0"/>
                <a:cs typeface="Calibri" panose="020F0502020204030204" pitchFamily="34" charset="0"/>
              </a:rPr>
              <a:t>Safeguarding</a:t>
            </a:r>
          </a:p>
          <a:p>
            <a:pPr marL="633413" lvl="2" indent="-285750">
              <a:spcAft>
                <a:spcPts val="0"/>
              </a:spcAft>
              <a:buFont typeface="Courier New" panose="02070309020205020404" pitchFamily="49" charset="0"/>
              <a:buChar char="o"/>
            </a:pPr>
            <a:r>
              <a:rPr lang="en-US" sz="2000" dirty="0">
                <a:solidFill>
                  <a:srgbClr val="C00000"/>
                </a:solidFill>
                <a:latin typeface="+mn-lt"/>
                <a:ea typeface="Calibri" panose="020F0502020204030204" pitchFamily="34" charset="0"/>
                <a:cs typeface="Calibri" panose="020F0502020204030204" pitchFamily="34" charset="0"/>
              </a:rPr>
              <a:t>Reporting – 100%, even suspected cyber incidents to DoD.</a:t>
            </a:r>
          </a:p>
          <a:p>
            <a:pPr marL="398463" lvl="1" indent="-285750">
              <a:spcAft>
                <a:spcPts val="600"/>
              </a:spcAft>
              <a:buFont typeface="Arial" panose="020B0604020202020204" pitchFamily="34" charset="0"/>
              <a:buChar char="•"/>
            </a:pPr>
            <a:endParaRPr lang="en-US" sz="1000" dirty="0">
              <a:solidFill>
                <a:srgbClr val="C00000"/>
              </a:solidFill>
              <a:latin typeface="+mn-lt"/>
              <a:cs typeface="Calibri" panose="020F0502020204030204" pitchFamily="34" charset="0"/>
            </a:endParaRPr>
          </a:p>
          <a:p>
            <a:pPr marL="398463" lvl="1" indent="-285750">
              <a:spcAft>
                <a:spcPts val="600"/>
              </a:spcAft>
              <a:buFont typeface="Arial" panose="020B0604020202020204" pitchFamily="34" charset="0"/>
              <a:buChar char="•"/>
            </a:pPr>
            <a:r>
              <a:rPr lang="en-US" sz="2200" dirty="0">
                <a:solidFill>
                  <a:schemeClr val="tx1"/>
                </a:solidFill>
                <a:effectLst/>
                <a:latin typeface="+mn-lt"/>
                <a:ea typeface="Calibri" panose="020F0502020204030204" pitchFamily="34" charset="0"/>
                <a:cs typeface="Calibri" panose="020F0502020204030204" pitchFamily="34" charset="0"/>
              </a:rPr>
              <a:t>DoD Cyber Crime Center </a:t>
            </a:r>
            <a:r>
              <a:rPr lang="en-US" sz="2200" dirty="0">
                <a:ea typeface="Calibri" panose="020F0502020204030204" pitchFamily="34" charset="0"/>
                <a:cs typeface="Calibri" panose="020F0502020204030204" pitchFamily="34" charset="0"/>
              </a:rPr>
              <a:t>= </a:t>
            </a:r>
            <a:r>
              <a:rPr lang="en-US" sz="2200" dirty="0">
                <a:solidFill>
                  <a:schemeClr val="tx1"/>
                </a:solidFill>
                <a:effectLst/>
                <a:latin typeface="+mn-lt"/>
                <a:ea typeface="Calibri" panose="020F0502020204030204" pitchFamily="34" charset="0"/>
                <a:cs typeface="Calibri" panose="020F0502020204030204" pitchFamily="34" charset="0"/>
              </a:rPr>
              <a:t>central node to report incidents: </a:t>
            </a:r>
            <a:r>
              <a:rPr lang="en-US" sz="2200" u="sng" dirty="0"/>
              <a:t>https://dibnet.dod.mil</a:t>
            </a:r>
            <a:endParaRPr lang="en-US" sz="2200" u="sng" dirty="0">
              <a:solidFill>
                <a:schemeClr val="tx1"/>
              </a:solidFill>
              <a:effectLst/>
              <a:latin typeface="+mn-lt"/>
              <a:ea typeface="Calibri" panose="020F0502020204030204" pitchFamily="34" charset="0"/>
              <a:cs typeface="Calibri" panose="020F0502020204030204" pitchFamily="34" charset="0"/>
            </a:endParaRPr>
          </a:p>
          <a:p>
            <a:pPr marL="398463" marR="0" lvl="1" indent="-285750">
              <a:spcBef>
                <a:spcPts val="0"/>
              </a:spcBef>
              <a:spcAft>
                <a:spcPts val="600"/>
              </a:spcAft>
              <a:buFont typeface="Arial" panose="020B0604020202020204" pitchFamily="34" charset="0"/>
              <a:buChar char="•"/>
            </a:pPr>
            <a:r>
              <a:rPr lang="en-US" sz="2200" dirty="0">
                <a:cs typeface="Calibri" panose="020F0502020204030204" pitchFamily="34" charset="0"/>
              </a:rPr>
              <a:t>Can also report anomalous cyber activity 24/7 to: </a:t>
            </a:r>
            <a:r>
              <a:rPr lang="en-US" sz="2200" i="0" u="none" strike="noStrike" dirty="0">
                <a:effectLst/>
                <a:latin typeface="+mn-lt"/>
              </a:rPr>
              <a:t>report@cisa.gov</a:t>
            </a:r>
            <a:r>
              <a:rPr lang="en-US" sz="2200" i="0" dirty="0">
                <a:effectLst/>
                <a:latin typeface="+mn-lt"/>
              </a:rPr>
              <a:t> </a:t>
            </a:r>
            <a:r>
              <a:rPr lang="en-US" sz="2200" dirty="0">
                <a:cs typeface="Calibri" panose="020F0502020204030204" pitchFamily="34" charset="0"/>
              </a:rPr>
              <a:t>or</a:t>
            </a:r>
            <a:r>
              <a:rPr lang="en-US" sz="2200" i="0" dirty="0">
                <a:solidFill>
                  <a:srgbClr val="FF0000"/>
                </a:solidFill>
                <a:effectLst/>
                <a:latin typeface="+mn-lt"/>
              </a:rPr>
              <a:t> </a:t>
            </a:r>
            <a:r>
              <a:rPr lang="en-US" sz="2200" i="0" u="none" strike="noStrike" dirty="0">
                <a:effectLst/>
                <a:latin typeface="+mn-lt"/>
              </a:rPr>
              <a:t>(888) 282-0870</a:t>
            </a:r>
            <a:endParaRPr lang="en-US" sz="2200" dirty="0">
              <a:solidFill>
                <a:srgbClr val="C00000"/>
              </a:solidFill>
              <a:latin typeface="+mn-lt"/>
              <a:ea typeface="Calibri" panose="020F0502020204030204" pitchFamily="34" charset="0"/>
              <a:cs typeface="Calibri" panose="020F0502020204030204" pitchFamily="34" charset="0"/>
            </a:endParaRPr>
          </a:p>
          <a:p>
            <a:pPr marL="1312863" marR="0" lvl="1" indent="-285750">
              <a:spcBef>
                <a:spcPts val="0"/>
              </a:spcBef>
              <a:spcAft>
                <a:spcPts val="600"/>
              </a:spcAft>
              <a:buFont typeface="+mj-lt"/>
              <a:buAutoNum type="arabicParenR"/>
            </a:pPr>
            <a:endParaRPr lang="en-US" sz="2200" dirty="0">
              <a:solidFill>
                <a:schemeClr val="tx1"/>
              </a:solidFill>
              <a:effectLst/>
              <a:latin typeface="+mn-lt"/>
              <a:ea typeface="Calibri" panose="020F0502020204030204" pitchFamily="34" charset="0"/>
              <a:cs typeface="Calibri" panose="020F0502020204030204" pitchFamily="34" charset="0"/>
            </a:endParaRPr>
          </a:p>
          <a:p>
            <a:pPr marL="633413" lvl="2" indent="-285750">
              <a:spcAft>
                <a:spcPts val="600"/>
              </a:spcAft>
            </a:pPr>
            <a:endParaRPr lang="en-US" sz="1600" dirty="0">
              <a:solidFill>
                <a:srgbClr val="0070C0"/>
              </a:solidFill>
              <a:effectLst/>
              <a:latin typeface="+mn-lt"/>
              <a:ea typeface="Calibri" panose="020F0502020204030204" pitchFamily="34" charset="0"/>
              <a:cs typeface="Calibri" panose="020F0502020204030204" pitchFamily="34" charset="0"/>
            </a:endParaRPr>
          </a:p>
          <a:p>
            <a:pPr marL="112713" marR="0" lvl="1" indent="0">
              <a:spcBef>
                <a:spcPts val="0"/>
              </a:spcBef>
              <a:spcAft>
                <a:spcPts val="600"/>
              </a:spcAft>
              <a:buNone/>
            </a:pPr>
            <a:endParaRPr lang="en-US" sz="2400" dirty="0">
              <a:solidFill>
                <a:schemeClr val="bg1"/>
              </a:solidFill>
              <a:effectLst/>
              <a:latin typeface="+mn-lt"/>
              <a:ea typeface="Calibri" panose="020F0502020204030204" pitchFamily="34" charset="0"/>
              <a:cs typeface="Calibri" panose="020F0502020204030204"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pic>
        <p:nvPicPr>
          <p:cNvPr id="8" name="Picture 7">
            <a:extLst>
              <a:ext uri="{FF2B5EF4-FFF2-40B4-BE49-F238E27FC236}">
                <a16:creationId xmlns:a16="http://schemas.microsoft.com/office/drawing/2014/main" id="{E69B28D0-8FBE-4AA7-8734-1A1FAC2A8F92}"/>
              </a:ext>
            </a:extLst>
          </p:cNvPr>
          <p:cNvPicPr/>
          <p:nvPr/>
        </p:nvPicPr>
        <p:blipFill>
          <a:blip r:embed="rId3"/>
          <a:stretch>
            <a:fillRect/>
          </a:stretch>
        </p:blipFill>
        <p:spPr>
          <a:xfrm>
            <a:off x="8397241" y="1619754"/>
            <a:ext cx="3429000" cy="340944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638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1A7EBE-0AF0-90CF-BD40-FEE491088D7B}"/>
              </a:ext>
            </a:extLst>
          </p:cNvPr>
          <p:cNvSpPr>
            <a:spLocks noGrp="1"/>
          </p:cNvSpPr>
          <p:nvPr>
            <p:ph type="body" idx="1"/>
          </p:nvPr>
        </p:nvSpPr>
        <p:spPr>
          <a:xfrm>
            <a:off x="1017035" y="1874448"/>
            <a:ext cx="10157929" cy="4269221"/>
          </a:xfrm>
        </p:spPr>
        <p:txBody>
          <a:bodyPr/>
          <a:lstStyle/>
          <a:p>
            <a:pPr algn="ctr"/>
            <a:r>
              <a:rPr lang="en-US" sz="4800" b="1" dirty="0">
                <a:solidFill>
                  <a:srgbClr val="C00000"/>
                </a:solidFill>
              </a:rPr>
              <a:t>CUI sounds resource intensive!</a:t>
            </a:r>
          </a:p>
          <a:p>
            <a:pPr algn="ctr"/>
            <a:endParaRPr lang="en-US" sz="4800" b="1" dirty="0">
              <a:solidFill>
                <a:srgbClr val="C00000"/>
              </a:solidFill>
            </a:endParaRPr>
          </a:p>
          <a:p>
            <a:pPr algn="ctr"/>
            <a:r>
              <a:rPr lang="en-US" sz="8000" b="1" dirty="0">
                <a:solidFill>
                  <a:srgbClr val="C00000"/>
                </a:solidFill>
              </a:rPr>
              <a:t>YES.</a:t>
            </a:r>
            <a:endParaRPr lang="en-US" sz="8000" dirty="0">
              <a:solidFill>
                <a:srgbClr val="C00000"/>
              </a:solidFill>
            </a:endParaRPr>
          </a:p>
          <a:p>
            <a:endParaRPr lang="en-US" sz="4800" dirty="0">
              <a:solidFill>
                <a:srgbClr val="C00000"/>
              </a:solidFill>
            </a:endParaRPr>
          </a:p>
          <a:p>
            <a:endParaRPr lang="en-US" sz="4800" dirty="0"/>
          </a:p>
          <a:p>
            <a:endParaRPr lang="en-US" sz="4800" dirty="0"/>
          </a:p>
        </p:txBody>
      </p:sp>
      <p:sp>
        <p:nvSpPr>
          <p:cNvPr id="4" name="Footer Placeholder 3">
            <a:extLst>
              <a:ext uri="{FF2B5EF4-FFF2-40B4-BE49-F238E27FC236}">
                <a16:creationId xmlns:a16="http://schemas.microsoft.com/office/drawing/2014/main" id="{79D7D3CB-C7D6-08FF-4397-C2DAA2862803}"/>
              </a:ext>
            </a:extLst>
          </p:cNvPr>
          <p:cNvSpPr>
            <a:spLocks noGrp="1"/>
          </p:cNvSpPr>
          <p:nvPr>
            <p:ph type="ftr" sz="quarter" idx="5"/>
          </p:nvPr>
        </p:nvSpPr>
        <p:spPr/>
        <p:txBody>
          <a:bodyPr/>
          <a:lstStyle/>
          <a:p>
            <a:pPr marL="12700">
              <a:lnSpc>
                <a:spcPts val="955"/>
              </a:lnSpc>
            </a:pPr>
            <a:r>
              <a:rPr lang="en-US" spc="-5"/>
              <a:t>CUI</a:t>
            </a:r>
            <a:endParaRPr lang="en-US" spc="-5" dirty="0"/>
          </a:p>
        </p:txBody>
      </p:sp>
      <p:sp>
        <p:nvSpPr>
          <p:cNvPr id="5" name="Slide Number Placeholder 4">
            <a:extLst>
              <a:ext uri="{FF2B5EF4-FFF2-40B4-BE49-F238E27FC236}">
                <a16:creationId xmlns:a16="http://schemas.microsoft.com/office/drawing/2014/main" id="{97FD0E62-86E5-4118-D57E-828F1F926639}"/>
              </a:ext>
            </a:extLst>
          </p:cNvPr>
          <p:cNvSpPr>
            <a:spLocks noGrp="1"/>
          </p:cNvSpPr>
          <p:nvPr>
            <p:ph type="sldNum" sz="quarter" idx="7"/>
          </p:nvPr>
        </p:nvSpPr>
        <p:spPr/>
        <p:txBody>
          <a:bodyPr/>
          <a:lstStyle/>
          <a:p>
            <a:pPr marL="38100">
              <a:lnSpc>
                <a:spcPts val="1810"/>
              </a:lnSpc>
            </a:pPr>
            <a:r>
              <a:rPr lang="en-US" dirty="0"/>
              <a:t> </a:t>
            </a:r>
          </a:p>
        </p:txBody>
      </p:sp>
    </p:spTree>
    <p:extLst>
      <p:ext uri="{BB962C8B-B14F-4D97-AF65-F5344CB8AC3E}">
        <p14:creationId xmlns:p14="http://schemas.microsoft.com/office/powerpoint/2010/main" val="49735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2160789" y="128981"/>
            <a:ext cx="8311950" cy="832920"/>
          </a:xfrm>
        </p:spPr>
        <p:txBody>
          <a:bodyPr/>
          <a:lstStyle/>
          <a:p>
            <a:pPr algn="ctr"/>
            <a:r>
              <a:rPr lang="en-US" dirty="0">
                <a:latin typeface="+mn-lt"/>
              </a:rPr>
              <a:t>RECENT EXAMPLES</a:t>
            </a:r>
          </a:p>
        </p:txBody>
      </p:sp>
      <p:sp>
        <p:nvSpPr>
          <p:cNvPr id="3" name="Content Placeholder 2">
            <a:extLst>
              <a:ext uri="{FF2B5EF4-FFF2-40B4-BE49-F238E27FC236}">
                <a16:creationId xmlns:a16="http://schemas.microsoft.com/office/drawing/2014/main" id="{4BAF8A88-BE04-47A1-BD25-18CF1A43A0F0}"/>
              </a:ext>
            </a:extLst>
          </p:cNvPr>
          <p:cNvSpPr>
            <a:spLocks noGrp="1"/>
          </p:cNvSpPr>
          <p:nvPr>
            <p:ph sz="quarter" idx="10"/>
          </p:nvPr>
        </p:nvSpPr>
        <p:spPr>
          <a:xfrm>
            <a:off x="626239" y="1132788"/>
            <a:ext cx="11381050" cy="5350689"/>
          </a:xfrm>
        </p:spPr>
        <p:txBody>
          <a:bodyPr/>
          <a:lstStyle/>
          <a:p>
            <a:pPr marL="457200" marR="0" lvl="0" indent="-457200">
              <a:spcBef>
                <a:spcPts val="0"/>
              </a:spcBef>
              <a:spcAft>
                <a:spcPts val="0"/>
              </a:spcAft>
              <a:buFont typeface="Arial" panose="020B0604020202020204" pitchFamily="34" charset="0"/>
              <a:buChar char="•"/>
            </a:pPr>
            <a:r>
              <a:rPr lang="en-US" sz="2400" b="0" u="sng" dirty="0">
                <a:solidFill>
                  <a:schemeClr val="tx1"/>
                </a:solidFill>
                <a:effectLst/>
                <a:latin typeface="+mn-lt"/>
                <a:ea typeface="Calibri" panose="020F0502020204030204" pitchFamily="34" charset="0"/>
                <a:cs typeface="Calibri" panose="020F0502020204030204" pitchFamily="34" charset="0"/>
              </a:rPr>
              <a:t>Ex #1</a:t>
            </a:r>
            <a:r>
              <a:rPr lang="en-US" sz="2400" b="0" dirty="0">
                <a:solidFill>
                  <a:schemeClr val="tx1"/>
                </a:solidFill>
                <a:effectLst/>
                <a:latin typeface="+mn-lt"/>
                <a:ea typeface="Calibri" panose="020F0502020204030204" pitchFamily="34" charset="0"/>
                <a:cs typeface="Calibri" panose="020F0502020204030204" pitchFamily="34" charset="0"/>
              </a:rPr>
              <a:t>:  2023 Industry Day ~ 500ish companies attending</a:t>
            </a:r>
          </a:p>
          <a:p>
            <a:pPr marL="457200" marR="0" lvl="0" indent="-457200">
              <a:spcBef>
                <a:spcPts val="0"/>
              </a:spcBef>
              <a:spcAft>
                <a:spcPts val="0"/>
              </a:spcAft>
              <a:buFont typeface="Arial" panose="020B0604020202020204" pitchFamily="34" charset="0"/>
              <a:buChar char="•"/>
            </a:pPr>
            <a:endParaRPr lang="en-US" sz="1400" b="0" dirty="0">
              <a:solidFill>
                <a:schemeClr val="tx1"/>
              </a:solidFill>
              <a:effectLst/>
              <a:latin typeface="+mn-lt"/>
              <a:ea typeface="Calibri" panose="020F0502020204030204" pitchFamily="34" charset="0"/>
              <a:cs typeface="Calibri" panose="020F0502020204030204" pitchFamily="34" charset="0"/>
            </a:endParaRPr>
          </a:p>
          <a:p>
            <a:pPr marL="684213" lvl="1" indent="-457200">
              <a:spcAft>
                <a:spcPts val="0"/>
              </a:spcAft>
              <a:buFont typeface="Courier New" panose="02070309020205020404" pitchFamily="49" charset="0"/>
              <a:buChar char="o"/>
            </a:pPr>
            <a:r>
              <a:rPr lang="en-US" sz="2400" b="0" dirty="0">
                <a:solidFill>
                  <a:schemeClr val="tx1"/>
                </a:solidFill>
                <a:effectLst/>
                <a:latin typeface="+mn-lt"/>
                <a:ea typeface="Calibri" panose="020F0502020204030204" pitchFamily="34" charset="0"/>
                <a:cs typeface="Calibri" panose="020F0502020204030204" pitchFamily="34" charset="0"/>
              </a:rPr>
              <a:t>Conducted real time poll:</a:t>
            </a:r>
          </a:p>
          <a:p>
            <a:pPr marL="684213" lvl="1" indent="-457200">
              <a:spcAft>
                <a:spcPts val="0"/>
              </a:spcAft>
              <a:buFont typeface="Courier New" panose="02070309020205020404" pitchFamily="49" charset="0"/>
              <a:buChar char="o"/>
            </a:pPr>
            <a:r>
              <a:rPr lang="en-US" sz="2400" dirty="0">
                <a:solidFill>
                  <a:schemeClr val="tx1"/>
                </a:solidFill>
                <a:latin typeface="+mn-lt"/>
                <a:ea typeface="Calibri" panose="020F0502020204030204" pitchFamily="34" charset="0"/>
                <a:cs typeface="Calibri" panose="020F0502020204030204" pitchFamily="34" charset="0"/>
              </a:rPr>
              <a:t>KTRs with a c</a:t>
            </a:r>
            <a:r>
              <a:rPr lang="en-US" sz="2400" b="0" dirty="0">
                <a:solidFill>
                  <a:schemeClr val="tx1"/>
                </a:solidFill>
                <a:effectLst/>
                <a:latin typeface="+mn-lt"/>
                <a:ea typeface="Calibri" panose="020F0502020204030204" pitchFamily="34" charset="0"/>
                <a:cs typeface="Calibri" panose="020F0502020204030204" pitchFamily="34" charset="0"/>
              </a:rPr>
              <a:t>yber breach / suspected breach in the last 12mos?  </a:t>
            </a:r>
            <a:r>
              <a:rPr lang="en-US" sz="2400" b="1" dirty="0">
                <a:solidFill>
                  <a:srgbClr val="C00000"/>
                </a:solidFill>
                <a:effectLst/>
                <a:latin typeface="+mn-lt"/>
                <a:ea typeface="Calibri" panose="020F0502020204030204" pitchFamily="34" charset="0"/>
                <a:cs typeface="Calibri" panose="020F0502020204030204" pitchFamily="34" charset="0"/>
              </a:rPr>
              <a:t>475</a:t>
            </a:r>
          </a:p>
          <a:p>
            <a:pPr marL="684213" lvl="1" indent="-457200">
              <a:spcAft>
                <a:spcPts val="0"/>
              </a:spcAft>
              <a:buFont typeface="Courier New" panose="02070309020205020404" pitchFamily="49" charset="0"/>
              <a:buChar char="o"/>
            </a:pPr>
            <a:r>
              <a:rPr lang="en-US" sz="2400" dirty="0">
                <a:solidFill>
                  <a:schemeClr val="tx1"/>
                </a:solidFill>
                <a:latin typeface="+mn-lt"/>
                <a:ea typeface="Calibri" panose="020F0502020204030204" pitchFamily="34" charset="0"/>
                <a:cs typeface="Calibri" panose="020F0502020204030204" pitchFamily="34" charset="0"/>
              </a:rPr>
              <a:t>How many companies reported incident to DoD?  </a:t>
            </a:r>
            <a:r>
              <a:rPr lang="en-US" sz="2400" b="1" dirty="0">
                <a:solidFill>
                  <a:srgbClr val="C00000"/>
                </a:solidFill>
                <a:latin typeface="+mn-lt"/>
                <a:cs typeface="Calibri" panose="020F0502020204030204" pitchFamily="34" charset="0"/>
              </a:rPr>
              <a:t>0</a:t>
            </a:r>
          </a:p>
          <a:p>
            <a:pPr marL="342900" marR="0" lvl="0" indent="-342900">
              <a:spcBef>
                <a:spcPts val="0"/>
              </a:spcBef>
              <a:spcAft>
                <a:spcPts val="0"/>
              </a:spcAft>
              <a:buFont typeface="Symbol" panose="05050102010706020507" pitchFamily="18" charset="2"/>
              <a:buChar char=""/>
            </a:pPr>
            <a:endParaRPr lang="en-US" sz="2800" b="0" dirty="0">
              <a:solidFill>
                <a:schemeClr val="tx1"/>
              </a:solidFill>
              <a:effectLst/>
              <a:latin typeface="+mn-lt"/>
              <a:ea typeface="Calibri" panose="020F0502020204030204" pitchFamily="34" charset="0"/>
              <a:cs typeface="Calibri" panose="020F0502020204030204" pitchFamily="34" charset="0"/>
            </a:endParaRPr>
          </a:p>
          <a:p>
            <a:pPr marL="457200" indent="-457200">
              <a:spcAft>
                <a:spcPts val="0"/>
              </a:spcAft>
              <a:buFont typeface="Arial" panose="020B0604020202020204" pitchFamily="34" charset="0"/>
              <a:buChar char="•"/>
            </a:pPr>
            <a:r>
              <a:rPr lang="en-US" sz="2400" b="0" u="sng" dirty="0">
                <a:solidFill>
                  <a:schemeClr val="tx1"/>
                </a:solidFill>
                <a:effectLst/>
                <a:latin typeface="+mn-lt"/>
                <a:ea typeface="Calibri" panose="020F0502020204030204" pitchFamily="34" charset="0"/>
                <a:cs typeface="Calibri" panose="020F0502020204030204" pitchFamily="34" charset="0"/>
              </a:rPr>
              <a:t>Ex #2</a:t>
            </a:r>
            <a:r>
              <a:rPr lang="en-US" sz="2400" b="0" dirty="0">
                <a:solidFill>
                  <a:schemeClr val="tx1"/>
                </a:solidFill>
                <a:effectLst/>
                <a:latin typeface="+mn-lt"/>
                <a:ea typeface="Calibri" panose="020F0502020204030204" pitchFamily="34" charset="0"/>
                <a:cs typeface="Calibri" panose="020F0502020204030204" pitchFamily="34" charset="0"/>
              </a:rPr>
              <a:t>: </a:t>
            </a:r>
            <a:r>
              <a:rPr lang="en-US" sz="2400" dirty="0">
                <a:solidFill>
                  <a:schemeClr val="tx1"/>
                </a:solidFill>
                <a:latin typeface="+mn-lt"/>
                <a:cs typeface="Calibri" panose="020F0502020204030204" pitchFamily="34" charset="0"/>
              </a:rPr>
              <a:t>2024 Industry Day ~ 500ish companies attending</a:t>
            </a:r>
          </a:p>
          <a:p>
            <a:pPr marL="457200" indent="-457200">
              <a:spcAft>
                <a:spcPts val="0"/>
              </a:spcAft>
              <a:buFont typeface="Arial" panose="020B0604020202020204" pitchFamily="34" charset="0"/>
              <a:buChar char="•"/>
            </a:pPr>
            <a:endParaRPr lang="en-US" sz="1400" dirty="0">
              <a:solidFill>
                <a:schemeClr val="tx1"/>
              </a:solidFill>
              <a:latin typeface="+mn-lt"/>
              <a:cs typeface="Calibri" panose="020F0502020204030204" pitchFamily="34" charset="0"/>
            </a:endParaRPr>
          </a:p>
          <a:p>
            <a:pPr marL="684213" lvl="1" indent="-457200">
              <a:spcAft>
                <a:spcPts val="0"/>
              </a:spcAft>
              <a:buFont typeface="Courier New" panose="02070309020205020404" pitchFamily="49" charset="0"/>
              <a:buChar char="o"/>
            </a:pPr>
            <a:r>
              <a:rPr lang="en-US" sz="2400" b="0" dirty="0">
                <a:solidFill>
                  <a:schemeClr val="tx1"/>
                </a:solidFill>
                <a:effectLst/>
                <a:latin typeface="+mn-lt"/>
                <a:ea typeface="Calibri" panose="020F0502020204030204" pitchFamily="34" charset="0"/>
                <a:cs typeface="Calibri" panose="020F0502020204030204" pitchFamily="34" charset="0"/>
              </a:rPr>
              <a:t>Conducted real time poll:</a:t>
            </a:r>
          </a:p>
          <a:p>
            <a:pPr marL="684213" lvl="1" indent="-457200">
              <a:spcAft>
                <a:spcPts val="0"/>
              </a:spcAft>
              <a:buFont typeface="Courier New" panose="02070309020205020404" pitchFamily="49" charset="0"/>
              <a:buChar char="o"/>
            </a:pPr>
            <a:r>
              <a:rPr lang="en-US" sz="2400" dirty="0">
                <a:solidFill>
                  <a:schemeClr val="tx1"/>
                </a:solidFill>
                <a:latin typeface="+mn-lt"/>
                <a:ea typeface="Calibri" panose="020F0502020204030204" pitchFamily="34" charset="0"/>
                <a:cs typeface="Calibri" panose="020F0502020204030204" pitchFamily="34" charset="0"/>
              </a:rPr>
              <a:t>KTRs with a c</a:t>
            </a:r>
            <a:r>
              <a:rPr lang="en-US" sz="2400" b="0" dirty="0">
                <a:solidFill>
                  <a:schemeClr val="tx1"/>
                </a:solidFill>
                <a:effectLst/>
                <a:latin typeface="+mn-lt"/>
                <a:ea typeface="Calibri" panose="020F0502020204030204" pitchFamily="34" charset="0"/>
                <a:cs typeface="Calibri" panose="020F0502020204030204" pitchFamily="34" charset="0"/>
              </a:rPr>
              <a:t>yber breach </a:t>
            </a:r>
            <a:r>
              <a:rPr lang="en-US" sz="2400" dirty="0">
                <a:solidFill>
                  <a:schemeClr val="tx1"/>
                </a:solidFill>
                <a:latin typeface="+mn-lt"/>
                <a:ea typeface="Calibri" panose="020F0502020204030204" pitchFamily="34" charset="0"/>
                <a:cs typeface="Calibri" panose="020F0502020204030204" pitchFamily="34" charset="0"/>
              </a:rPr>
              <a:t>/ </a:t>
            </a:r>
            <a:r>
              <a:rPr lang="en-US" sz="2400" b="0" dirty="0">
                <a:solidFill>
                  <a:schemeClr val="tx1"/>
                </a:solidFill>
                <a:effectLst/>
                <a:latin typeface="+mn-lt"/>
                <a:ea typeface="Calibri" panose="020F0502020204030204" pitchFamily="34" charset="0"/>
                <a:cs typeface="Calibri" panose="020F0502020204030204" pitchFamily="34" charset="0"/>
              </a:rPr>
              <a:t>suspected breach in the last 12mos?  </a:t>
            </a:r>
            <a:r>
              <a:rPr lang="en-US" sz="2400" b="1" dirty="0">
                <a:solidFill>
                  <a:srgbClr val="C00000"/>
                </a:solidFill>
                <a:latin typeface="+mn-lt"/>
                <a:cs typeface="Calibri" panose="020F0502020204030204" pitchFamily="34" charset="0"/>
              </a:rPr>
              <a:t>486</a:t>
            </a:r>
          </a:p>
          <a:p>
            <a:pPr marL="684213" lvl="1" indent="-457200">
              <a:spcAft>
                <a:spcPts val="0"/>
              </a:spcAft>
              <a:buFont typeface="Courier New" panose="02070309020205020404" pitchFamily="49" charset="0"/>
              <a:buChar char="o"/>
            </a:pPr>
            <a:r>
              <a:rPr lang="en-US" sz="2400" dirty="0">
                <a:solidFill>
                  <a:schemeClr val="tx1"/>
                </a:solidFill>
                <a:latin typeface="+mn-lt"/>
                <a:ea typeface="Calibri" panose="020F0502020204030204" pitchFamily="34" charset="0"/>
                <a:cs typeface="Calibri" panose="020F0502020204030204" pitchFamily="34" charset="0"/>
              </a:rPr>
              <a:t>How many companies reported incident to DoD?  </a:t>
            </a:r>
            <a:r>
              <a:rPr lang="en-US" sz="2400" b="1" dirty="0">
                <a:solidFill>
                  <a:srgbClr val="C00000"/>
                </a:solidFill>
                <a:latin typeface="+mn-lt"/>
                <a:cs typeface="Calibri" panose="020F0502020204030204" pitchFamily="34" charset="0"/>
              </a:rPr>
              <a:t>0</a:t>
            </a:r>
          </a:p>
          <a:p>
            <a:pPr marL="342900" marR="0" lvl="0" indent="-342900">
              <a:spcBef>
                <a:spcPts val="0"/>
              </a:spcBef>
              <a:spcAft>
                <a:spcPts val="0"/>
              </a:spcAft>
              <a:buFont typeface="Symbol" panose="05050102010706020507" pitchFamily="18" charset="2"/>
              <a:buChar char=""/>
            </a:pPr>
            <a:endParaRPr lang="en-US" sz="2800" b="0" dirty="0">
              <a:solidFill>
                <a:schemeClr val="tx1"/>
              </a:solidFill>
              <a:effectLst/>
              <a:latin typeface="+mn-lt"/>
              <a:ea typeface="Calibri" panose="020F0502020204030204" pitchFamily="34" charset="0"/>
              <a:cs typeface="Calibri" panose="020F0502020204030204" pitchFamily="34" charset="0"/>
            </a:endParaRPr>
          </a:p>
          <a:p>
            <a:pPr marL="457200" marR="0" lvl="0" indent="-457200">
              <a:spcBef>
                <a:spcPts val="0"/>
              </a:spcBef>
              <a:spcAft>
                <a:spcPts val="0"/>
              </a:spcAft>
              <a:buFont typeface="Arial" panose="020B0604020202020204" pitchFamily="34" charset="0"/>
              <a:buChar char="•"/>
            </a:pPr>
            <a:r>
              <a:rPr lang="en-US" sz="2400" b="0" dirty="0">
                <a:solidFill>
                  <a:schemeClr val="tx1"/>
                </a:solidFill>
                <a:effectLst/>
                <a:latin typeface="+mn-lt"/>
                <a:ea typeface="Calibri" panose="020F0502020204030204" pitchFamily="34" charset="0"/>
                <a:cs typeface="Calibri" panose="020F0502020204030204" pitchFamily="34" charset="0"/>
              </a:rPr>
              <a:t>One WOSB reported she was fully prepped for CUI/CMMC.</a:t>
            </a:r>
          </a:p>
          <a:p>
            <a:pPr marL="457200" marR="0" lvl="0" indent="-457200">
              <a:spcBef>
                <a:spcPts val="0"/>
              </a:spcBef>
              <a:spcAft>
                <a:spcPts val="0"/>
              </a:spcAft>
              <a:buFont typeface="Arial" panose="020B0604020202020204" pitchFamily="34" charset="0"/>
              <a:buChar char="•"/>
            </a:pPr>
            <a:r>
              <a:rPr lang="en-US" sz="2400" dirty="0">
                <a:solidFill>
                  <a:srgbClr val="C00000"/>
                </a:solidFill>
                <a:latin typeface="+mn-lt"/>
                <a:ea typeface="Calibri" panose="020F0502020204030204" pitchFamily="34" charset="0"/>
                <a:cs typeface="Calibri" panose="020F0502020204030204" pitchFamily="34" charset="0"/>
              </a:rPr>
              <a:t>When asked why? “Because I plan to win” – sees it as competitive advantage</a:t>
            </a:r>
            <a:endParaRPr lang="en-US" sz="2400" b="0" dirty="0">
              <a:solidFill>
                <a:srgbClr val="C00000"/>
              </a:solidFill>
              <a:effectLst/>
              <a:latin typeface="+mn-lt"/>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800" b="0" dirty="0">
              <a:solidFill>
                <a:schemeClr val="tx1"/>
              </a:solidFill>
              <a:effectLst/>
              <a:latin typeface="+mn-lt"/>
              <a:ea typeface="Calibri" panose="020F0502020204030204" pitchFamily="34" charset="0"/>
              <a:cs typeface="Calibri" panose="020F0502020204030204" pitchFamily="34" charset="0"/>
            </a:endParaRPr>
          </a:p>
        </p:txBody>
      </p:sp>
      <p:sp>
        <p:nvSpPr>
          <p:cNvPr id="6" name="Rectangle 5"/>
          <p:cNvSpPr/>
          <p:nvPr/>
        </p:nvSpPr>
        <p:spPr>
          <a:xfrm>
            <a:off x="2300289" y="122938"/>
            <a:ext cx="7730924"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678720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F7D155-A334-9454-2F85-FAB3CD093FF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50965" y="122938"/>
            <a:ext cx="1875730" cy="2293691"/>
          </a:xfrm>
          <a:prstGeom prst="rect">
            <a:avLst/>
          </a:prstGeom>
        </p:spPr>
      </p:pic>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4140357" y="102486"/>
            <a:ext cx="3497628" cy="832920"/>
          </a:xfrm>
        </p:spPr>
        <p:txBody>
          <a:bodyPr/>
          <a:lstStyle/>
          <a:p>
            <a:pPr algn="ctr"/>
            <a:r>
              <a:rPr lang="en-US" dirty="0">
                <a:latin typeface="+mn-lt"/>
              </a:rPr>
              <a:t>…the CUI ASK</a:t>
            </a:r>
          </a:p>
        </p:txBody>
      </p:sp>
      <p:sp>
        <p:nvSpPr>
          <p:cNvPr id="4" name="Text Placeholder 2"/>
          <p:cNvSpPr txBox="1">
            <a:spLocks/>
          </p:cNvSpPr>
          <p:nvPr/>
        </p:nvSpPr>
        <p:spPr>
          <a:xfrm>
            <a:off x="2479069" y="1028700"/>
            <a:ext cx="10804126"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5" name="Text Placeholder 2">
            <a:extLst>
              <a:ext uri="{FF2B5EF4-FFF2-40B4-BE49-F238E27FC236}">
                <a16:creationId xmlns:a16="http://schemas.microsoft.com/office/drawing/2014/main" id="{DD695620-CEEC-7832-4E66-B6CF1BF10E84}"/>
              </a:ext>
            </a:extLst>
          </p:cNvPr>
          <p:cNvSpPr txBox="1">
            <a:spLocks/>
          </p:cNvSpPr>
          <p:nvPr/>
        </p:nvSpPr>
        <p:spPr>
          <a:xfrm>
            <a:off x="861795" y="1574212"/>
            <a:ext cx="10706444" cy="441398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685800" indent="-685800">
              <a:lnSpc>
                <a:spcPct val="150000"/>
              </a:lnSpc>
              <a:buFont typeface="Arial" panose="020B0604020202020204" pitchFamily="34" charset="0"/>
              <a:buChar char="•"/>
            </a:pPr>
            <a:r>
              <a:rPr lang="en-US" sz="3200" dirty="0">
                <a:solidFill>
                  <a:schemeClr val="tx1"/>
                </a:solidFill>
              </a:rPr>
              <a:t>Designate at least 1 person to own CUI</a:t>
            </a:r>
          </a:p>
          <a:p>
            <a:pPr marL="685800" indent="-685800">
              <a:lnSpc>
                <a:spcPct val="150000"/>
              </a:lnSpc>
              <a:buFont typeface="Arial" panose="020B0604020202020204" pitchFamily="34" charset="0"/>
              <a:buChar char="•"/>
            </a:pPr>
            <a:r>
              <a:rPr lang="en-US" sz="3200" dirty="0">
                <a:solidFill>
                  <a:schemeClr val="tx1"/>
                </a:solidFill>
              </a:rPr>
              <a:t>Educate org on CUI, what / when / why / how</a:t>
            </a:r>
          </a:p>
          <a:p>
            <a:pPr marL="685800" indent="-685800">
              <a:lnSpc>
                <a:spcPct val="150000"/>
              </a:lnSpc>
              <a:buFont typeface="Arial" panose="020B0604020202020204" pitchFamily="34" charset="0"/>
              <a:buChar char="•"/>
            </a:pPr>
            <a:r>
              <a:rPr lang="en-US" sz="3200" dirty="0">
                <a:solidFill>
                  <a:schemeClr val="tx1"/>
                </a:solidFill>
              </a:rPr>
              <a:t>Educate industry on what we’re paying them to do</a:t>
            </a:r>
          </a:p>
          <a:p>
            <a:pPr marL="685800" indent="-685800">
              <a:lnSpc>
                <a:spcPct val="150000"/>
              </a:lnSpc>
              <a:buFont typeface="Arial" panose="020B0604020202020204" pitchFamily="34" charset="0"/>
              <a:buChar char="•"/>
            </a:pPr>
            <a:r>
              <a:rPr lang="en-US" sz="3200" dirty="0">
                <a:solidFill>
                  <a:schemeClr val="tx1"/>
                </a:solidFill>
              </a:rPr>
              <a:t>Study the JAN 2025 Federal Register post on CUI</a:t>
            </a:r>
          </a:p>
          <a:p>
            <a:pPr marL="685800" indent="-685800">
              <a:lnSpc>
                <a:spcPct val="150000"/>
              </a:lnSpc>
              <a:buFont typeface="Arial" panose="020B0604020202020204" pitchFamily="34" charset="0"/>
              <a:buChar char="•"/>
            </a:pPr>
            <a:r>
              <a:rPr lang="en-US" sz="3200" dirty="0">
                <a:solidFill>
                  <a:schemeClr val="tx1"/>
                </a:solidFill>
              </a:rPr>
              <a:t>Mark and safeguard CUI IAW with regs / statute</a:t>
            </a:r>
          </a:p>
          <a:p>
            <a:pPr marL="685800" indent="-685800">
              <a:lnSpc>
                <a:spcPct val="150000"/>
              </a:lnSpc>
              <a:buFont typeface="Arial" panose="020B0604020202020204" pitchFamily="34" charset="0"/>
              <a:buChar char="•"/>
            </a:pPr>
            <a:r>
              <a:rPr lang="en-US" sz="3200" dirty="0">
                <a:solidFill>
                  <a:schemeClr val="tx1"/>
                </a:solidFill>
              </a:rPr>
              <a:t>Establish checks / balances to ensure compliance</a:t>
            </a:r>
          </a:p>
          <a:p>
            <a:pPr marL="685800" indent="-685800">
              <a:lnSpc>
                <a:spcPct val="150000"/>
              </a:lnSpc>
              <a:buFont typeface="Arial" panose="020B0604020202020204" pitchFamily="34" charset="0"/>
              <a:buChar char="•"/>
            </a:pPr>
            <a:endParaRPr lang="en-US" sz="3200" dirty="0">
              <a:solidFill>
                <a:schemeClr val="tx1"/>
              </a:solidFill>
            </a:endParaRPr>
          </a:p>
          <a:p>
            <a:pPr marL="685800" indent="-685800">
              <a:lnSpc>
                <a:spcPct val="150000"/>
              </a:lnSpc>
              <a:buFont typeface="Arial" panose="020B0604020202020204" pitchFamily="34" charset="0"/>
              <a:buChar char="•"/>
            </a:pPr>
            <a:endParaRPr lang="en-US" sz="3200" dirty="0">
              <a:solidFill>
                <a:schemeClr val="tx1"/>
              </a:solidFill>
            </a:endParaRPr>
          </a:p>
          <a:p>
            <a:pPr marL="685800" indent="-685800">
              <a:lnSpc>
                <a:spcPct val="150000"/>
              </a:lnSpc>
              <a:buFont typeface="Arial" panose="020B0604020202020204" pitchFamily="34" charset="0"/>
              <a:buChar char="•"/>
            </a:pPr>
            <a:endParaRPr lang="en-US" sz="3200" dirty="0">
              <a:solidFill>
                <a:schemeClr val="tx1"/>
              </a:solidFill>
            </a:endParaRPr>
          </a:p>
          <a:p>
            <a:pPr marL="685800" indent="-685800">
              <a:lnSpc>
                <a:spcPct val="150000"/>
              </a:lnSpc>
              <a:buFont typeface="Arial" panose="020B0604020202020204" pitchFamily="34" charset="0"/>
              <a:buChar char="•"/>
            </a:pPr>
            <a:endParaRPr lang="en-US" sz="3200" dirty="0">
              <a:solidFill>
                <a:schemeClr val="tx1"/>
              </a:solidFill>
            </a:endParaRPr>
          </a:p>
        </p:txBody>
      </p:sp>
    </p:spTree>
    <p:extLst>
      <p:ext uri="{BB962C8B-B14F-4D97-AF65-F5344CB8AC3E}">
        <p14:creationId xmlns:p14="http://schemas.microsoft.com/office/powerpoint/2010/main" val="154799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87" y="0"/>
            <a:ext cx="12309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7988" y="0"/>
            <a:ext cx="12309987" cy="6845300"/>
          </a:xfrm>
          <a:prstGeom prst="rect">
            <a:avLst/>
          </a:prstGeom>
          <a:solidFill>
            <a:srgbClr val="CC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Content Placeholder 2"/>
          <p:cNvSpPr txBox="1">
            <a:spLocks/>
          </p:cNvSpPr>
          <p:nvPr/>
        </p:nvSpPr>
        <p:spPr bwMode="auto">
          <a:xfrm>
            <a:off x="-117988" y="2625726"/>
            <a:ext cx="12309987" cy="1236663"/>
          </a:xfrm>
          <a:prstGeom prst="rect">
            <a:avLst/>
          </a:prstGeom>
          <a:noFill/>
          <a:ln w="9525">
            <a:noFill/>
            <a:miter lim="800000"/>
            <a:headEnd/>
            <a:tailEnd/>
          </a:ln>
        </p:spPr>
        <p:txBody>
          <a:bodyPr/>
          <a:lstStyle/>
          <a:p>
            <a:pPr marL="342900" indent="-342900" algn="ctr">
              <a:spcBef>
                <a:spcPct val="20000"/>
              </a:spcBef>
              <a:defRPr/>
            </a:pPr>
            <a:r>
              <a:rPr lang="en-US" sz="5400" b="1" kern="0" dirty="0">
                <a:solidFill>
                  <a:schemeClr val="tx2"/>
                </a:solidFill>
              </a:rPr>
              <a:t>NIST SCORES</a:t>
            </a:r>
            <a:endParaRPr lang="en-US" sz="6600" b="1" kern="0" dirty="0">
              <a:solidFill>
                <a:schemeClr val="tx2"/>
              </a:solidFill>
            </a:endParaRPr>
          </a:p>
          <a:p>
            <a:pPr marL="342900" indent="-342900" algn="ctr">
              <a:spcBef>
                <a:spcPct val="20000"/>
              </a:spcBef>
              <a:buFont typeface="Wingdings" pitchFamily="2" charset="2"/>
              <a:buChar char="§"/>
              <a:defRPr/>
            </a:pPr>
            <a:endParaRPr lang="en-US" sz="5400" b="1" kern="0" dirty="0">
              <a:solidFill>
                <a:schemeClr val="tx2"/>
              </a:solidFill>
            </a:endParaRPr>
          </a:p>
          <a:p>
            <a:pPr marL="342900" indent="-342900" algn="ctr">
              <a:spcBef>
                <a:spcPct val="20000"/>
              </a:spcBef>
              <a:defRPr/>
            </a:pPr>
            <a:r>
              <a:rPr lang="en-US" sz="3600" b="1" kern="0" dirty="0">
                <a:solidFill>
                  <a:schemeClr val="tx2"/>
                </a:solidFill>
              </a:rPr>
              <a:t>	</a:t>
            </a:r>
          </a:p>
          <a:p>
            <a:pPr marL="342900" indent="-342900" algn="ctr">
              <a:spcBef>
                <a:spcPct val="20000"/>
              </a:spcBef>
              <a:defRPr/>
            </a:pPr>
            <a:r>
              <a:rPr lang="en-US" sz="3600" b="1" kern="0" dirty="0">
                <a:solidFill>
                  <a:schemeClr val="tx2"/>
                </a:solidFill>
              </a:rPr>
              <a:t>					</a:t>
            </a:r>
            <a:endParaRPr lang="en-US" sz="5400" b="1" kern="0" dirty="0">
              <a:solidFill>
                <a:schemeClr val="tx2"/>
              </a:solidFill>
            </a:endParaRPr>
          </a:p>
          <a:p>
            <a:pPr marL="342900" indent="-342900" algn="ctr">
              <a:spcBef>
                <a:spcPct val="20000"/>
              </a:spcBef>
              <a:buFont typeface="Wingdings" pitchFamily="2" charset="2"/>
              <a:buChar char="§"/>
              <a:defRPr/>
            </a:pPr>
            <a:endParaRPr lang="en-US" sz="6000" b="1" kern="0" dirty="0">
              <a:solidFill>
                <a:schemeClr val="tx2"/>
              </a:solidFill>
            </a:endParaRPr>
          </a:p>
        </p:txBody>
      </p:sp>
      <p:pic>
        <p:nvPicPr>
          <p:cNvPr id="11269" name="Picture 8" descr="USAC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498" y="5638801"/>
            <a:ext cx="75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9"/>
          <p:cNvSpPr txBox="1">
            <a:spLocks noChangeArrowheads="1"/>
          </p:cNvSpPr>
          <p:nvPr/>
        </p:nvSpPr>
        <p:spPr bwMode="auto">
          <a:xfrm>
            <a:off x="9302648" y="6354763"/>
            <a:ext cx="2606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dirty="0">
                <a:solidFill>
                  <a:schemeClr val="tx2"/>
                </a:solidFill>
              </a:rPr>
              <a:t>BUILDING STRONG</a:t>
            </a:r>
            <a:r>
              <a:rPr lang="en-US" altLang="en-US" sz="1400" b="1" baseline="-25000" dirty="0">
                <a:solidFill>
                  <a:schemeClr val="tx2"/>
                </a:solidFill>
              </a:rPr>
              <a:t>®</a:t>
            </a:r>
          </a:p>
        </p:txBody>
      </p:sp>
      <p:sp>
        <p:nvSpPr>
          <p:cNvPr id="11271" name="Line 10"/>
          <p:cNvSpPr>
            <a:spLocks noChangeShapeType="1"/>
          </p:cNvSpPr>
          <p:nvPr/>
        </p:nvSpPr>
        <p:spPr bwMode="auto">
          <a:xfrm flipH="1">
            <a:off x="-113073" y="6248400"/>
            <a:ext cx="123444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34446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D7D3CB-C7D6-08FF-4397-C2DAA2862803}"/>
              </a:ext>
            </a:extLst>
          </p:cNvPr>
          <p:cNvSpPr>
            <a:spLocks noGrp="1"/>
          </p:cNvSpPr>
          <p:nvPr>
            <p:ph type="ftr" sz="quarter" idx="5"/>
          </p:nvPr>
        </p:nvSpPr>
        <p:spPr/>
        <p:txBody>
          <a:bodyPr/>
          <a:lstStyle/>
          <a:p>
            <a:pPr marL="12700">
              <a:lnSpc>
                <a:spcPts val="955"/>
              </a:lnSpc>
            </a:pPr>
            <a:r>
              <a:rPr lang="en-US" spc="-5"/>
              <a:t>CUI</a:t>
            </a:r>
            <a:endParaRPr lang="en-US" spc="-5" dirty="0"/>
          </a:p>
        </p:txBody>
      </p:sp>
      <p:sp>
        <p:nvSpPr>
          <p:cNvPr id="5" name="Slide Number Placeholder 4">
            <a:extLst>
              <a:ext uri="{FF2B5EF4-FFF2-40B4-BE49-F238E27FC236}">
                <a16:creationId xmlns:a16="http://schemas.microsoft.com/office/drawing/2014/main" id="{97FD0E62-86E5-4118-D57E-828F1F926639}"/>
              </a:ext>
            </a:extLst>
          </p:cNvPr>
          <p:cNvSpPr>
            <a:spLocks noGrp="1"/>
          </p:cNvSpPr>
          <p:nvPr>
            <p:ph type="sldNum" sz="quarter" idx="7"/>
          </p:nvPr>
        </p:nvSpPr>
        <p:spPr/>
        <p:txBody>
          <a:bodyPr/>
          <a:lstStyle/>
          <a:p>
            <a:pPr marL="38100">
              <a:lnSpc>
                <a:spcPts val="1810"/>
              </a:lnSpc>
            </a:pPr>
            <a:r>
              <a:rPr lang="en-US" dirty="0"/>
              <a:t> </a:t>
            </a:r>
          </a:p>
        </p:txBody>
      </p:sp>
      <p:sp>
        <p:nvSpPr>
          <p:cNvPr id="2" name="Title 1">
            <a:extLst>
              <a:ext uri="{FF2B5EF4-FFF2-40B4-BE49-F238E27FC236}">
                <a16:creationId xmlns:a16="http://schemas.microsoft.com/office/drawing/2014/main" id="{C77D538D-9022-545B-27CC-E8C39ECB4014}"/>
              </a:ext>
            </a:extLst>
          </p:cNvPr>
          <p:cNvSpPr>
            <a:spLocks noGrp="1"/>
          </p:cNvSpPr>
          <p:nvPr>
            <p:ph type="title"/>
          </p:nvPr>
        </p:nvSpPr>
        <p:spPr>
          <a:xfrm>
            <a:off x="1971040" y="10160"/>
            <a:ext cx="8514080" cy="832920"/>
          </a:xfrm>
        </p:spPr>
        <p:txBody>
          <a:bodyPr/>
          <a:lstStyle/>
          <a:p>
            <a:pPr algn="ctr"/>
            <a:r>
              <a:rPr lang="en-US" sz="3600" dirty="0"/>
              <a:t>AGENDA</a:t>
            </a:r>
          </a:p>
        </p:txBody>
      </p:sp>
      <p:sp>
        <p:nvSpPr>
          <p:cNvPr id="8" name="Content Placeholder 8">
            <a:extLst>
              <a:ext uri="{FF2B5EF4-FFF2-40B4-BE49-F238E27FC236}">
                <a16:creationId xmlns:a16="http://schemas.microsoft.com/office/drawing/2014/main" id="{C3E4F25F-B7CB-E3E4-0DEB-B3C4FC45EA53}"/>
              </a:ext>
            </a:extLst>
          </p:cNvPr>
          <p:cNvSpPr txBox="1">
            <a:spLocks/>
          </p:cNvSpPr>
          <p:nvPr/>
        </p:nvSpPr>
        <p:spPr>
          <a:xfrm>
            <a:off x="1729787" y="1355543"/>
            <a:ext cx="10184846" cy="4146913"/>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lvl="1">
              <a:lnSpc>
                <a:spcPct val="150000"/>
              </a:lnSpc>
              <a:buFont typeface="Arial" panose="020B0604020202020204" pitchFamily="34" charset="0"/>
              <a:buChar char="•"/>
            </a:pPr>
            <a:r>
              <a:rPr lang="en-US" altLang="en-US" sz="2800" dirty="0"/>
              <a:t> Background</a:t>
            </a:r>
          </a:p>
          <a:p>
            <a:pPr lvl="1">
              <a:lnSpc>
                <a:spcPct val="150000"/>
              </a:lnSpc>
              <a:buFont typeface="Arial" panose="020B0604020202020204" pitchFamily="34" charset="0"/>
              <a:buChar char="•"/>
            </a:pPr>
            <a:r>
              <a:rPr lang="en-US" altLang="en-US" sz="2800" dirty="0">
                <a:solidFill>
                  <a:srgbClr val="C00000"/>
                </a:solidFill>
              </a:rPr>
              <a:t> CUI - Controlled Unclassified Information</a:t>
            </a:r>
          </a:p>
          <a:p>
            <a:pPr lvl="1">
              <a:lnSpc>
                <a:spcPct val="150000"/>
              </a:lnSpc>
              <a:buFont typeface="Arial" panose="020B0604020202020204" pitchFamily="34" charset="0"/>
              <a:buChar char="•"/>
            </a:pPr>
            <a:r>
              <a:rPr lang="en-US" altLang="en-US" sz="2800" dirty="0">
                <a:solidFill>
                  <a:srgbClr val="C00000"/>
                </a:solidFill>
              </a:rPr>
              <a:t> NIST - National Institute of Standards and Technology scores</a:t>
            </a:r>
          </a:p>
          <a:p>
            <a:pPr lvl="1">
              <a:lnSpc>
                <a:spcPct val="150000"/>
              </a:lnSpc>
              <a:buFont typeface="Arial" panose="020B0604020202020204" pitchFamily="34" charset="0"/>
              <a:buChar char="•"/>
            </a:pPr>
            <a:r>
              <a:rPr lang="en-US" altLang="en-US" sz="2800" dirty="0">
                <a:solidFill>
                  <a:srgbClr val="C00000"/>
                </a:solidFill>
              </a:rPr>
              <a:t> CMMC - Cybersecurity Maturity Model Certification </a:t>
            </a:r>
          </a:p>
          <a:p>
            <a:pPr lvl="1">
              <a:lnSpc>
                <a:spcPct val="150000"/>
              </a:lnSpc>
              <a:buFont typeface="Arial" panose="020B0604020202020204" pitchFamily="34" charset="0"/>
              <a:buChar char="•"/>
            </a:pPr>
            <a:r>
              <a:rPr lang="en-US" altLang="en-US" sz="2800" dirty="0"/>
              <a:t> Questions/Discussion</a:t>
            </a:r>
          </a:p>
          <a:p>
            <a:pPr marL="342900" indent="-342900">
              <a:lnSpc>
                <a:spcPct val="150000"/>
              </a:lnSpc>
              <a:buFont typeface="Arial" pitchFamily="34" charset="0"/>
              <a:buChar char="•"/>
            </a:pPr>
            <a:endParaRPr lang="en-US" sz="2800" dirty="0"/>
          </a:p>
        </p:txBody>
      </p:sp>
      <p:sp>
        <p:nvSpPr>
          <p:cNvPr id="9" name="Left Brace 8">
            <a:extLst>
              <a:ext uri="{FF2B5EF4-FFF2-40B4-BE49-F238E27FC236}">
                <a16:creationId xmlns:a16="http://schemas.microsoft.com/office/drawing/2014/main" id="{6E6BFF11-CBE1-0B80-CF17-60784E752D3A}"/>
              </a:ext>
            </a:extLst>
          </p:cNvPr>
          <p:cNvSpPr/>
          <p:nvPr/>
        </p:nvSpPr>
        <p:spPr>
          <a:xfrm rot="10800000" flipH="1">
            <a:off x="1426441" y="2118360"/>
            <a:ext cx="480280" cy="1837944"/>
          </a:xfrm>
          <a:prstGeom prst="leftBrace">
            <a:avLst>
              <a:gd name="adj1" fmla="val 8333"/>
              <a:gd name="adj2" fmla="val 4968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pic>
        <p:nvPicPr>
          <p:cNvPr id="10" name="Picture 9">
            <a:extLst>
              <a:ext uri="{FF2B5EF4-FFF2-40B4-BE49-F238E27FC236}">
                <a16:creationId xmlns:a16="http://schemas.microsoft.com/office/drawing/2014/main" id="{B07929ED-DA5A-8175-D048-53EDE3A0FB5D}"/>
              </a:ext>
            </a:extLst>
          </p:cNvPr>
          <p:cNvPicPr>
            <a:picLocks noChangeAspect="1"/>
          </p:cNvPicPr>
          <p:nvPr/>
        </p:nvPicPr>
        <p:blipFill>
          <a:blip r:embed="rId3"/>
          <a:stretch>
            <a:fillRect/>
          </a:stretch>
        </p:blipFill>
        <p:spPr>
          <a:xfrm>
            <a:off x="182880" y="2560343"/>
            <a:ext cx="1243561" cy="1243561"/>
          </a:xfrm>
          <a:prstGeom prst="rect">
            <a:avLst/>
          </a:prstGeom>
        </p:spPr>
      </p:pic>
    </p:spTree>
    <p:extLst>
      <p:ext uri="{BB962C8B-B14F-4D97-AF65-F5344CB8AC3E}">
        <p14:creationId xmlns:p14="http://schemas.microsoft.com/office/powerpoint/2010/main" val="181242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2160789" y="128981"/>
            <a:ext cx="8311950" cy="832920"/>
          </a:xfrm>
        </p:spPr>
        <p:txBody>
          <a:bodyPr/>
          <a:lstStyle/>
          <a:p>
            <a:pPr algn="ctr"/>
            <a:r>
              <a:rPr lang="en-US" dirty="0">
                <a:latin typeface="+mn-lt"/>
              </a:rPr>
              <a:t>WHAT IS THE NIST REQUIREMENT?</a:t>
            </a:r>
          </a:p>
        </p:txBody>
      </p:sp>
      <p:sp>
        <p:nvSpPr>
          <p:cNvPr id="3" name="Content Placeholder 2">
            <a:extLst>
              <a:ext uri="{FF2B5EF4-FFF2-40B4-BE49-F238E27FC236}">
                <a16:creationId xmlns:a16="http://schemas.microsoft.com/office/drawing/2014/main" id="{4BAF8A88-BE04-47A1-BD25-18CF1A43A0F0}"/>
              </a:ext>
            </a:extLst>
          </p:cNvPr>
          <p:cNvSpPr>
            <a:spLocks noGrp="1"/>
          </p:cNvSpPr>
          <p:nvPr>
            <p:ph sz="quarter" idx="10"/>
          </p:nvPr>
        </p:nvSpPr>
        <p:spPr>
          <a:xfrm>
            <a:off x="621489" y="1176332"/>
            <a:ext cx="11390550" cy="3656926"/>
          </a:xfrm>
        </p:spPr>
        <p:txBody>
          <a:bodyPr/>
          <a:lstStyle/>
          <a:p>
            <a:pPr marL="571500" indent="-571500">
              <a:buFont typeface="Arial" panose="020B0604020202020204" pitchFamily="34" charset="0"/>
              <a:buChar char="•"/>
            </a:pPr>
            <a:r>
              <a:rPr lang="en-US" sz="2800" dirty="0">
                <a:solidFill>
                  <a:schemeClr val="bg1"/>
                </a:solidFill>
                <a:latin typeface="Helvetica Neue"/>
              </a:rPr>
              <a:t>Rolled out in 2017/2018 timeframe</a:t>
            </a:r>
          </a:p>
          <a:p>
            <a:pPr marL="571500" indent="-571500">
              <a:buFont typeface="Arial" panose="020B0604020202020204" pitchFamily="34" charset="0"/>
              <a:buChar char="•"/>
            </a:pPr>
            <a:r>
              <a:rPr lang="en-US" sz="2800" dirty="0">
                <a:solidFill>
                  <a:schemeClr val="bg1"/>
                </a:solidFill>
                <a:latin typeface="Helvetica Neue"/>
              </a:rPr>
              <a:t>NIST SP 800-171 Rev2, “Protecting CUI in Nonfederal Systems  </a:t>
            </a:r>
          </a:p>
          <a:p>
            <a:r>
              <a:rPr lang="en-US" sz="2800" dirty="0">
                <a:solidFill>
                  <a:schemeClr val="bg1"/>
                </a:solidFill>
                <a:latin typeface="Helvetica Neue"/>
              </a:rPr>
              <a:t>       and Organizations Security Requirements”</a:t>
            </a:r>
          </a:p>
          <a:p>
            <a:pPr marL="571500" indent="-571500">
              <a:buFont typeface="Arial" panose="020B0604020202020204" pitchFamily="34" charset="0"/>
              <a:buChar char="•"/>
            </a:pPr>
            <a:r>
              <a:rPr lang="en-US" sz="2800" dirty="0">
                <a:solidFill>
                  <a:schemeClr val="bg1"/>
                </a:solidFill>
                <a:latin typeface="Helvetica Neue"/>
              </a:rPr>
              <a:t>DoD’s 110 item Microsoft Excel checklist</a:t>
            </a:r>
          </a:p>
          <a:p>
            <a:pPr marL="571500" indent="-571500">
              <a:buFont typeface="Arial" panose="020B0604020202020204" pitchFamily="34" charset="0"/>
              <a:buChar char="•"/>
            </a:pPr>
            <a:r>
              <a:rPr lang="en-US" sz="2800" dirty="0">
                <a:solidFill>
                  <a:schemeClr val="bg1"/>
                </a:solidFill>
                <a:latin typeface="Helvetica Neue"/>
              </a:rPr>
              <a:t>KTRs must annually self-assess their </a:t>
            </a:r>
            <a:r>
              <a:rPr lang="en-US" sz="2800" b="0" i="0" dirty="0">
                <a:solidFill>
                  <a:schemeClr val="bg1"/>
                </a:solidFill>
                <a:effectLst/>
                <a:latin typeface="Helvetica Neue"/>
              </a:rPr>
              <a:t>cyber hygiene</a:t>
            </a:r>
          </a:p>
          <a:p>
            <a:pPr marL="571500" indent="-571500">
              <a:buFont typeface="Arial" panose="020B0604020202020204" pitchFamily="34" charset="0"/>
              <a:buChar char="•"/>
            </a:pPr>
            <a:r>
              <a:rPr lang="en-US" sz="2800" dirty="0">
                <a:solidFill>
                  <a:schemeClr val="bg1"/>
                </a:solidFill>
                <a:latin typeface="Helvetica Neue"/>
              </a:rPr>
              <a:t>KTRs </a:t>
            </a:r>
            <a:r>
              <a:rPr lang="en-US" sz="2800" b="0" i="0" dirty="0">
                <a:solidFill>
                  <a:schemeClr val="bg1"/>
                </a:solidFill>
                <a:effectLst/>
                <a:latin typeface="Helvetica Neue"/>
              </a:rPr>
              <a:t>upload their score into PIEE/SPRS</a:t>
            </a:r>
          </a:p>
          <a:p>
            <a:pPr marL="571500" indent="-571500">
              <a:buFont typeface="Arial" panose="020B0604020202020204" pitchFamily="34" charset="0"/>
              <a:buChar char="•"/>
            </a:pPr>
            <a:r>
              <a:rPr lang="en-US" sz="2800" b="0" i="0" dirty="0">
                <a:solidFill>
                  <a:schemeClr val="bg1"/>
                </a:solidFill>
                <a:effectLst/>
                <a:latin typeface="Helvetica Neue"/>
              </a:rPr>
              <a:t>KOs validate a NIST score is present before award</a:t>
            </a:r>
          </a:p>
          <a:p>
            <a:pPr marL="571500" indent="-571500">
              <a:buFont typeface="Arial" panose="020B0604020202020204" pitchFamily="34" charset="0"/>
              <a:buChar char="•"/>
            </a:pPr>
            <a:r>
              <a:rPr lang="en-US" sz="2800" dirty="0">
                <a:solidFill>
                  <a:schemeClr val="bg1"/>
                </a:solidFill>
                <a:latin typeface="Helvetica Neue"/>
              </a:rPr>
              <a:t>KOs </a:t>
            </a:r>
            <a:r>
              <a:rPr lang="en-US" sz="2800" b="0" i="0" dirty="0">
                <a:solidFill>
                  <a:schemeClr val="bg1"/>
                </a:solidFill>
                <a:effectLst/>
                <a:latin typeface="Helvetica Neue"/>
              </a:rPr>
              <a:t>download a copy and store it in PCF. </a:t>
            </a:r>
          </a:p>
          <a:p>
            <a:pPr marL="571500" indent="-571500">
              <a:buFont typeface="Arial" panose="020B0604020202020204" pitchFamily="34" charset="0"/>
              <a:buChar char="•"/>
            </a:pPr>
            <a:r>
              <a:rPr lang="en-US" sz="2800" dirty="0">
                <a:solidFill>
                  <a:schemeClr val="bg1"/>
                </a:solidFill>
                <a:latin typeface="Helvetica Neue"/>
              </a:rPr>
              <a:t>S</a:t>
            </a:r>
            <a:r>
              <a:rPr lang="en-US" sz="2800" b="0" i="0" dirty="0">
                <a:solidFill>
                  <a:schemeClr val="bg1"/>
                </a:solidFill>
                <a:effectLst/>
                <a:latin typeface="Helvetica Neue"/>
              </a:rPr>
              <a:t>cores don’t matter, only that KTR performed the assessment</a:t>
            </a:r>
          </a:p>
          <a:p>
            <a:pPr marL="571500" indent="-571500">
              <a:buFont typeface="Arial" panose="020B0604020202020204" pitchFamily="34" charset="0"/>
              <a:buChar char="•"/>
            </a:pPr>
            <a:r>
              <a:rPr lang="en-US" sz="2800" dirty="0">
                <a:solidFill>
                  <a:schemeClr val="bg1"/>
                </a:solidFill>
                <a:latin typeface="Helvetica Neue"/>
              </a:rPr>
              <a:t>NIST is a statutory mandate not a policy initiative</a:t>
            </a:r>
            <a:endParaRPr lang="en-US" sz="2800" b="0" i="0" dirty="0">
              <a:solidFill>
                <a:schemeClr val="bg1"/>
              </a:solidFill>
              <a:effectLst/>
              <a:latin typeface="Helvetica Neue"/>
            </a:endParaRPr>
          </a:p>
          <a:p>
            <a:pPr marL="571500" indent="-571500">
              <a:buFont typeface="Arial" panose="020B0604020202020204" pitchFamily="34" charset="0"/>
              <a:buChar char="•"/>
            </a:pPr>
            <a:endParaRPr lang="en-US" sz="1800" b="1" i="0" dirty="0">
              <a:solidFill>
                <a:srgbClr val="C00000"/>
              </a:solidFill>
              <a:effectLst/>
              <a:latin typeface="Helvetica Neue"/>
            </a:endParaRPr>
          </a:p>
          <a:p>
            <a:pPr marL="571500" indent="-571500">
              <a:buFont typeface="Arial" panose="020B0604020202020204" pitchFamily="34" charset="0"/>
              <a:buChar char="•"/>
            </a:pPr>
            <a:r>
              <a:rPr lang="en-US" sz="2800" b="1" i="0" dirty="0">
                <a:solidFill>
                  <a:srgbClr val="C00000"/>
                </a:solidFill>
                <a:effectLst/>
                <a:latin typeface="Helvetica Neue"/>
              </a:rPr>
              <a:t>No NIST score = No Award</a:t>
            </a:r>
            <a:endParaRPr lang="en-US" sz="3600" b="1" dirty="0">
              <a:solidFill>
                <a:srgbClr val="C00000"/>
              </a:solidFill>
              <a:effectLst/>
              <a:latin typeface="+mn-lt"/>
              <a:ea typeface="Calibri" panose="020F0502020204030204" pitchFamily="34" charset="0"/>
              <a:cs typeface="Calibri" panose="020F0502020204030204" pitchFamily="34" charset="0"/>
            </a:endParaRPr>
          </a:p>
        </p:txBody>
      </p:sp>
      <p:sp>
        <p:nvSpPr>
          <p:cNvPr id="6" name="Rectangle 5"/>
          <p:cNvSpPr/>
          <p:nvPr/>
        </p:nvSpPr>
        <p:spPr>
          <a:xfrm>
            <a:off x="2300289" y="122938"/>
            <a:ext cx="7730924"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252801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1A7EBE-0AF0-90CF-BD40-FEE491088D7B}"/>
              </a:ext>
            </a:extLst>
          </p:cNvPr>
          <p:cNvSpPr>
            <a:spLocks noGrp="1"/>
          </p:cNvSpPr>
          <p:nvPr>
            <p:ph type="body" idx="1"/>
          </p:nvPr>
        </p:nvSpPr>
        <p:spPr>
          <a:xfrm>
            <a:off x="2184037" y="1612541"/>
            <a:ext cx="7823926" cy="3632918"/>
          </a:xfrm>
        </p:spPr>
        <p:txBody>
          <a:bodyPr/>
          <a:lstStyle/>
          <a:p>
            <a:pPr algn="ctr"/>
            <a:r>
              <a:rPr lang="en-US" sz="4800" b="1" dirty="0">
                <a:solidFill>
                  <a:srgbClr val="C00000"/>
                </a:solidFill>
              </a:rPr>
              <a:t>If a contractor numeric NIST score doesn’t currently matter, then what’s the point?</a:t>
            </a:r>
            <a:endParaRPr lang="en-US" sz="4800" dirty="0"/>
          </a:p>
        </p:txBody>
      </p:sp>
      <p:sp>
        <p:nvSpPr>
          <p:cNvPr id="4" name="Footer Placeholder 3">
            <a:extLst>
              <a:ext uri="{FF2B5EF4-FFF2-40B4-BE49-F238E27FC236}">
                <a16:creationId xmlns:a16="http://schemas.microsoft.com/office/drawing/2014/main" id="{79D7D3CB-C7D6-08FF-4397-C2DAA2862803}"/>
              </a:ext>
            </a:extLst>
          </p:cNvPr>
          <p:cNvSpPr>
            <a:spLocks noGrp="1"/>
          </p:cNvSpPr>
          <p:nvPr>
            <p:ph type="ftr" sz="quarter" idx="5"/>
          </p:nvPr>
        </p:nvSpPr>
        <p:spPr/>
        <p:txBody>
          <a:bodyPr/>
          <a:lstStyle/>
          <a:p>
            <a:pPr marL="12700">
              <a:lnSpc>
                <a:spcPts val="955"/>
              </a:lnSpc>
            </a:pPr>
            <a:r>
              <a:rPr lang="en-US" spc="-5"/>
              <a:t>CUI</a:t>
            </a:r>
            <a:endParaRPr lang="en-US" spc="-5" dirty="0"/>
          </a:p>
        </p:txBody>
      </p:sp>
      <p:sp>
        <p:nvSpPr>
          <p:cNvPr id="5" name="Slide Number Placeholder 4">
            <a:extLst>
              <a:ext uri="{FF2B5EF4-FFF2-40B4-BE49-F238E27FC236}">
                <a16:creationId xmlns:a16="http://schemas.microsoft.com/office/drawing/2014/main" id="{97FD0E62-86E5-4118-D57E-828F1F926639}"/>
              </a:ext>
            </a:extLst>
          </p:cNvPr>
          <p:cNvSpPr>
            <a:spLocks noGrp="1"/>
          </p:cNvSpPr>
          <p:nvPr>
            <p:ph type="sldNum" sz="quarter" idx="7"/>
          </p:nvPr>
        </p:nvSpPr>
        <p:spPr/>
        <p:txBody>
          <a:bodyPr/>
          <a:lstStyle/>
          <a:p>
            <a:pPr marL="38100">
              <a:lnSpc>
                <a:spcPts val="1810"/>
              </a:lnSpc>
            </a:pPr>
            <a:r>
              <a:rPr lang="en-US" dirty="0"/>
              <a:t> </a:t>
            </a:r>
          </a:p>
        </p:txBody>
      </p:sp>
    </p:spTree>
    <p:extLst>
      <p:ext uri="{BB962C8B-B14F-4D97-AF65-F5344CB8AC3E}">
        <p14:creationId xmlns:p14="http://schemas.microsoft.com/office/powerpoint/2010/main" val="1726360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6650CE68-BE53-5946-26E5-84CBB97AC827}"/>
              </a:ext>
            </a:extLst>
          </p:cNvPr>
          <p:cNvSpPr/>
          <p:nvPr/>
        </p:nvSpPr>
        <p:spPr>
          <a:xfrm>
            <a:off x="6839632" y="3214387"/>
            <a:ext cx="1491343" cy="2868077"/>
          </a:xfrm>
          <a:prstGeom prst="rightArrow">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01A7EBE-0AF0-90CF-BD40-FEE491088D7B}"/>
              </a:ext>
            </a:extLst>
          </p:cNvPr>
          <p:cNvSpPr>
            <a:spLocks noGrp="1"/>
          </p:cNvSpPr>
          <p:nvPr>
            <p:ph type="body" idx="1"/>
          </p:nvPr>
        </p:nvSpPr>
        <p:spPr>
          <a:xfrm>
            <a:off x="918496" y="1333582"/>
            <a:ext cx="11512990" cy="1143000"/>
          </a:xfrm>
        </p:spPr>
        <p:txBody>
          <a:bodyPr/>
          <a:lstStyle/>
          <a:p>
            <a:pPr marL="571500" indent="-571500">
              <a:buFont typeface="Arial" panose="020B0604020202020204" pitchFamily="34" charset="0"/>
              <a:buChar char="•"/>
            </a:pPr>
            <a:r>
              <a:rPr lang="en-US" sz="3200" dirty="0"/>
              <a:t>The point of NIST scores is </a:t>
            </a:r>
            <a:r>
              <a:rPr lang="en-US" sz="3200" b="1" dirty="0">
                <a:solidFill>
                  <a:srgbClr val="C00000"/>
                </a:solidFill>
              </a:rPr>
              <a:t>muscle memory</a:t>
            </a:r>
            <a:r>
              <a:rPr lang="en-US" sz="3200" dirty="0"/>
              <a:t>.</a:t>
            </a:r>
          </a:p>
          <a:p>
            <a:pPr marL="571500" indent="-571500">
              <a:buFont typeface="Arial" panose="020B0604020202020204" pitchFamily="34" charset="0"/>
              <a:buChar char="•"/>
            </a:pPr>
            <a:endParaRPr lang="en-US" sz="1800" dirty="0"/>
          </a:p>
          <a:p>
            <a:pPr marL="571500" indent="-571500">
              <a:buFont typeface="Arial" panose="020B0604020202020204" pitchFamily="34" charset="0"/>
              <a:buChar char="•"/>
            </a:pPr>
            <a:r>
              <a:rPr lang="en-US" sz="3200" dirty="0"/>
              <a:t>DoD’s goal: think about cyber hygiene 1x/year</a:t>
            </a:r>
          </a:p>
          <a:p>
            <a:pPr marL="1033463" lvl="2" indent="-571500">
              <a:buFont typeface="Courier New" panose="02070309020205020404" pitchFamily="49" charset="0"/>
              <a:buChar char="o"/>
            </a:pPr>
            <a:r>
              <a:rPr lang="en-US" sz="3200" dirty="0"/>
              <a:t>Pay attention to security.</a:t>
            </a:r>
          </a:p>
          <a:p>
            <a:pPr marL="1033463" lvl="2" indent="-571500">
              <a:buFont typeface="Courier New" panose="02070309020205020404" pitchFamily="49" charset="0"/>
              <a:buChar char="o"/>
            </a:pPr>
            <a:r>
              <a:rPr lang="en-US" sz="3200" dirty="0"/>
              <a:t>Assess your hygiene.</a:t>
            </a:r>
          </a:p>
          <a:p>
            <a:pPr marL="1033463" lvl="2" indent="-571500">
              <a:buFont typeface="Courier New" panose="02070309020205020404" pitchFamily="49" charset="0"/>
              <a:buChar char="o"/>
            </a:pPr>
            <a:r>
              <a:rPr lang="en-US" sz="3200" dirty="0"/>
              <a:t>Fill your gaps.</a:t>
            </a:r>
          </a:p>
          <a:p>
            <a:pPr marL="1033463" lvl="2" indent="-571500">
              <a:buFont typeface="Courier New" panose="02070309020205020404" pitchFamily="49" charset="0"/>
              <a:buChar char="o"/>
            </a:pPr>
            <a:r>
              <a:rPr lang="en-US" sz="3200" dirty="0"/>
              <a:t>Report your status. </a:t>
            </a:r>
          </a:p>
          <a:p>
            <a:pPr marL="1033463" lvl="2" indent="-571500">
              <a:buFont typeface="Courier New" panose="02070309020205020404" pitchFamily="49" charset="0"/>
              <a:buChar char="o"/>
            </a:pPr>
            <a:r>
              <a:rPr lang="en-US" sz="3200" dirty="0"/>
              <a:t>Repeat.</a:t>
            </a:r>
          </a:p>
          <a:p>
            <a:pPr marL="571500" indent="-571500">
              <a:buFont typeface="Arial" panose="020B0604020202020204" pitchFamily="34" charset="0"/>
              <a:buChar char="•"/>
            </a:pPr>
            <a:endParaRPr lang="en-US" sz="1800" dirty="0"/>
          </a:p>
          <a:p>
            <a:pPr marL="571500" indent="-571500">
              <a:buFont typeface="Arial" panose="020B0604020202020204" pitchFamily="34" charset="0"/>
              <a:buChar char="•"/>
            </a:pPr>
            <a:r>
              <a:rPr lang="en-US" sz="3200" dirty="0"/>
              <a:t>Just like taxes.</a:t>
            </a:r>
          </a:p>
          <a:p>
            <a:pPr marL="571500" indent="-571500">
              <a:buFont typeface="Arial" panose="020B0604020202020204" pitchFamily="34" charset="0"/>
              <a:buChar char="•"/>
            </a:pPr>
            <a:endParaRPr lang="en-US" sz="4000" dirty="0"/>
          </a:p>
        </p:txBody>
      </p:sp>
      <p:sp>
        <p:nvSpPr>
          <p:cNvPr id="4" name="Footer Placeholder 3">
            <a:extLst>
              <a:ext uri="{FF2B5EF4-FFF2-40B4-BE49-F238E27FC236}">
                <a16:creationId xmlns:a16="http://schemas.microsoft.com/office/drawing/2014/main" id="{79D7D3CB-C7D6-08FF-4397-C2DAA2862803}"/>
              </a:ext>
            </a:extLst>
          </p:cNvPr>
          <p:cNvSpPr>
            <a:spLocks noGrp="1"/>
          </p:cNvSpPr>
          <p:nvPr>
            <p:ph type="ftr" sz="quarter" idx="5"/>
          </p:nvPr>
        </p:nvSpPr>
        <p:spPr/>
        <p:txBody>
          <a:bodyPr/>
          <a:lstStyle/>
          <a:p>
            <a:pPr marL="12700">
              <a:lnSpc>
                <a:spcPts val="955"/>
              </a:lnSpc>
            </a:pPr>
            <a:r>
              <a:rPr lang="en-US" spc="-5"/>
              <a:t>CUI</a:t>
            </a:r>
            <a:endParaRPr lang="en-US" spc="-5" dirty="0"/>
          </a:p>
        </p:txBody>
      </p:sp>
      <p:sp>
        <p:nvSpPr>
          <p:cNvPr id="5" name="Slide Number Placeholder 4">
            <a:extLst>
              <a:ext uri="{FF2B5EF4-FFF2-40B4-BE49-F238E27FC236}">
                <a16:creationId xmlns:a16="http://schemas.microsoft.com/office/drawing/2014/main" id="{97FD0E62-86E5-4118-D57E-828F1F926639}"/>
              </a:ext>
            </a:extLst>
          </p:cNvPr>
          <p:cNvSpPr>
            <a:spLocks noGrp="1"/>
          </p:cNvSpPr>
          <p:nvPr>
            <p:ph type="sldNum" sz="quarter" idx="7"/>
          </p:nvPr>
        </p:nvSpPr>
        <p:spPr/>
        <p:txBody>
          <a:bodyPr/>
          <a:lstStyle/>
          <a:p>
            <a:pPr marL="38100">
              <a:lnSpc>
                <a:spcPts val="1810"/>
              </a:lnSpc>
            </a:pPr>
            <a:r>
              <a:rPr lang="en-US" dirty="0"/>
              <a:t> </a:t>
            </a:r>
          </a:p>
        </p:txBody>
      </p:sp>
      <p:sp>
        <p:nvSpPr>
          <p:cNvPr id="6" name="Title 1">
            <a:extLst>
              <a:ext uri="{FF2B5EF4-FFF2-40B4-BE49-F238E27FC236}">
                <a16:creationId xmlns:a16="http://schemas.microsoft.com/office/drawing/2014/main" id="{F0784831-86BA-9DB6-0160-6BB351DDB4B7}"/>
              </a:ext>
            </a:extLst>
          </p:cNvPr>
          <p:cNvSpPr>
            <a:spLocks noGrp="1"/>
          </p:cNvSpPr>
          <p:nvPr>
            <p:ph type="title"/>
          </p:nvPr>
        </p:nvSpPr>
        <p:spPr>
          <a:xfrm>
            <a:off x="2598344" y="128981"/>
            <a:ext cx="7568913" cy="785419"/>
          </a:xfrm>
        </p:spPr>
        <p:txBody>
          <a:bodyPr/>
          <a:lstStyle/>
          <a:p>
            <a:pPr algn="ctr"/>
            <a:r>
              <a:rPr lang="en-US" sz="3200" dirty="0">
                <a:latin typeface="+mn-lt"/>
              </a:rPr>
              <a:t>PRACTICE. PRACTICE. REPEAT.</a:t>
            </a:r>
          </a:p>
        </p:txBody>
      </p:sp>
      <p:pic>
        <p:nvPicPr>
          <p:cNvPr id="7" name="Picture 6">
            <a:extLst>
              <a:ext uri="{FF2B5EF4-FFF2-40B4-BE49-F238E27FC236}">
                <a16:creationId xmlns:a16="http://schemas.microsoft.com/office/drawing/2014/main" id="{06A9619D-5405-9A19-C675-8689A53CA93A}"/>
              </a:ext>
            </a:extLst>
          </p:cNvPr>
          <p:cNvPicPr>
            <a:picLocks noChangeAspect="1"/>
          </p:cNvPicPr>
          <p:nvPr/>
        </p:nvPicPr>
        <p:blipFill>
          <a:blip r:embed="rId3">
            <a:clrChange>
              <a:clrFrom>
                <a:srgbClr val="92E0F7"/>
              </a:clrFrom>
              <a:clrTo>
                <a:srgbClr val="92E0F7">
                  <a:alpha val="0"/>
                </a:srgbClr>
              </a:clrTo>
            </a:clrChange>
          </a:blip>
          <a:stretch>
            <a:fillRect/>
          </a:stretch>
        </p:blipFill>
        <p:spPr>
          <a:xfrm>
            <a:off x="7800977" y="2656341"/>
            <a:ext cx="3984171" cy="3984171"/>
          </a:xfrm>
          <a:prstGeom prst="rect">
            <a:avLst/>
          </a:prstGeom>
        </p:spPr>
      </p:pic>
      <p:sp>
        <p:nvSpPr>
          <p:cNvPr id="9" name="TextBox 8">
            <a:extLst>
              <a:ext uri="{FF2B5EF4-FFF2-40B4-BE49-F238E27FC236}">
                <a16:creationId xmlns:a16="http://schemas.microsoft.com/office/drawing/2014/main" id="{32C8063F-6D8A-A279-C47D-87D598C451FE}"/>
              </a:ext>
            </a:extLst>
          </p:cNvPr>
          <p:cNvSpPr txBox="1"/>
          <p:nvPr/>
        </p:nvSpPr>
        <p:spPr>
          <a:xfrm>
            <a:off x="6983124" y="4050715"/>
            <a:ext cx="817853" cy="1200329"/>
          </a:xfrm>
          <a:prstGeom prst="rect">
            <a:avLst/>
          </a:prstGeom>
          <a:noFill/>
        </p:spPr>
        <p:txBody>
          <a:bodyPr wrap="none" rtlCol="0">
            <a:spAutoFit/>
          </a:bodyPr>
          <a:lstStyle/>
          <a:p>
            <a:pPr algn="r"/>
            <a:r>
              <a:rPr lang="en-US" sz="2400" b="1" dirty="0">
                <a:solidFill>
                  <a:schemeClr val="tx2"/>
                </a:solidFill>
              </a:rPr>
              <a:t>Just</a:t>
            </a:r>
          </a:p>
          <a:p>
            <a:pPr algn="r"/>
            <a:r>
              <a:rPr lang="en-US" sz="2400" b="1" dirty="0">
                <a:solidFill>
                  <a:schemeClr val="tx2"/>
                </a:solidFill>
              </a:rPr>
              <a:t>Like</a:t>
            </a:r>
          </a:p>
          <a:p>
            <a:pPr algn="r"/>
            <a:r>
              <a:rPr lang="en-US" sz="2400" b="1" dirty="0">
                <a:solidFill>
                  <a:schemeClr val="tx2"/>
                </a:solidFill>
              </a:rPr>
              <a:t>this</a:t>
            </a:r>
          </a:p>
        </p:txBody>
      </p:sp>
    </p:spTree>
    <p:extLst>
      <p:ext uri="{BB962C8B-B14F-4D97-AF65-F5344CB8AC3E}">
        <p14:creationId xmlns:p14="http://schemas.microsoft.com/office/powerpoint/2010/main" val="1528305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4347185" y="29643"/>
            <a:ext cx="3497628" cy="832920"/>
          </a:xfrm>
        </p:spPr>
        <p:txBody>
          <a:bodyPr/>
          <a:lstStyle/>
          <a:p>
            <a:pPr algn="ctr"/>
            <a:r>
              <a:rPr lang="en-US" dirty="0">
                <a:latin typeface="+mn-lt"/>
              </a:rPr>
              <a:t>…the NIST ASK</a:t>
            </a:r>
          </a:p>
        </p:txBody>
      </p:sp>
      <p:sp>
        <p:nvSpPr>
          <p:cNvPr id="4" name="Text Placeholder 2"/>
          <p:cNvSpPr txBox="1">
            <a:spLocks/>
          </p:cNvSpPr>
          <p:nvPr/>
        </p:nvSpPr>
        <p:spPr>
          <a:xfrm>
            <a:off x="2479069" y="1028700"/>
            <a:ext cx="9299488"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pic>
        <p:nvPicPr>
          <p:cNvPr id="3" name="Picture 2">
            <a:extLst>
              <a:ext uri="{FF2B5EF4-FFF2-40B4-BE49-F238E27FC236}">
                <a16:creationId xmlns:a16="http://schemas.microsoft.com/office/drawing/2014/main" id="{92F7D155-A334-9454-2F85-FAB3CD093FF5}"/>
              </a:ext>
            </a:extLst>
          </p:cNvPr>
          <p:cNvPicPr>
            <a:picLocks noChangeAspect="1"/>
          </p:cNvPicPr>
          <p:nvPr/>
        </p:nvPicPr>
        <p:blipFill>
          <a:blip r:embed="rId3"/>
          <a:stretch>
            <a:fillRect/>
          </a:stretch>
        </p:blipFill>
        <p:spPr>
          <a:xfrm>
            <a:off x="10500337" y="4704079"/>
            <a:ext cx="1560842" cy="1936207"/>
          </a:xfrm>
          <a:prstGeom prst="rect">
            <a:avLst/>
          </a:prstGeom>
        </p:spPr>
      </p:pic>
      <p:sp>
        <p:nvSpPr>
          <p:cNvPr id="5" name="Text Placeholder 2">
            <a:extLst>
              <a:ext uri="{FF2B5EF4-FFF2-40B4-BE49-F238E27FC236}">
                <a16:creationId xmlns:a16="http://schemas.microsoft.com/office/drawing/2014/main" id="{DD695620-CEEC-7832-4E66-B6CF1BF10E84}"/>
              </a:ext>
            </a:extLst>
          </p:cNvPr>
          <p:cNvSpPr txBox="1">
            <a:spLocks/>
          </p:cNvSpPr>
          <p:nvPr/>
        </p:nvSpPr>
        <p:spPr>
          <a:xfrm>
            <a:off x="413443" y="1209102"/>
            <a:ext cx="11185416" cy="3753793"/>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685800" indent="-685800">
              <a:lnSpc>
                <a:spcPct val="150000"/>
              </a:lnSpc>
              <a:buFont typeface="Arial" panose="020B0604020202020204" pitchFamily="34" charset="0"/>
              <a:buChar char="•"/>
            </a:pPr>
            <a:r>
              <a:rPr lang="en-US" sz="3200" dirty="0">
                <a:solidFill>
                  <a:schemeClr val="tx1"/>
                </a:solidFill>
              </a:rPr>
              <a:t>Prioritize and support organizational NIST compliance</a:t>
            </a:r>
          </a:p>
          <a:p>
            <a:pPr marL="685800" indent="-685800">
              <a:lnSpc>
                <a:spcPct val="150000"/>
              </a:lnSpc>
              <a:buFont typeface="Arial" panose="020B0604020202020204" pitchFamily="34" charset="0"/>
              <a:buChar char="•"/>
            </a:pPr>
            <a:r>
              <a:rPr lang="en-US" sz="3200" dirty="0">
                <a:solidFill>
                  <a:schemeClr val="tx1"/>
                </a:solidFill>
              </a:rPr>
              <a:t>Educate your organization on NIST requirements</a:t>
            </a:r>
          </a:p>
          <a:p>
            <a:pPr marL="685800" indent="-685800">
              <a:lnSpc>
                <a:spcPct val="150000"/>
              </a:lnSpc>
              <a:buFont typeface="Arial" panose="020B0604020202020204" pitchFamily="34" charset="0"/>
              <a:buChar char="•"/>
            </a:pPr>
            <a:r>
              <a:rPr lang="en-US" sz="3200" dirty="0">
                <a:solidFill>
                  <a:schemeClr val="tx1"/>
                </a:solidFill>
              </a:rPr>
              <a:t>Ensure NIST compliance across your portfolio</a:t>
            </a:r>
          </a:p>
          <a:p>
            <a:pPr marL="685800" indent="-685800">
              <a:lnSpc>
                <a:spcPct val="150000"/>
              </a:lnSpc>
              <a:buFont typeface="Arial" panose="020B0604020202020204" pitchFamily="34" charset="0"/>
              <a:buChar char="•"/>
            </a:pPr>
            <a:r>
              <a:rPr lang="en-US" sz="3200" dirty="0">
                <a:solidFill>
                  <a:schemeClr val="tx1"/>
                </a:solidFill>
              </a:rPr>
              <a:t>Don’t settle for the minimum, meet the intent of NIST</a:t>
            </a:r>
          </a:p>
          <a:p>
            <a:pPr marL="685800" indent="-685800">
              <a:lnSpc>
                <a:spcPct val="150000"/>
              </a:lnSpc>
              <a:buFont typeface="Arial" panose="020B0604020202020204" pitchFamily="34" charset="0"/>
              <a:buChar char="•"/>
            </a:pPr>
            <a:r>
              <a:rPr lang="en-US" sz="3200" dirty="0">
                <a:solidFill>
                  <a:schemeClr val="tx1"/>
                </a:solidFill>
              </a:rPr>
              <a:t>Implement plan for cyber hygiene before 1 OCT 25</a:t>
            </a:r>
          </a:p>
          <a:p>
            <a:pPr marL="685800" indent="-685800">
              <a:lnSpc>
                <a:spcPct val="150000"/>
              </a:lnSpc>
              <a:buFont typeface="Arial" panose="020B0604020202020204" pitchFamily="34" charset="0"/>
              <a:buChar char="•"/>
            </a:pPr>
            <a:endParaRPr lang="en-US" sz="3200" dirty="0">
              <a:solidFill>
                <a:schemeClr val="tx1"/>
              </a:solidFill>
            </a:endParaRPr>
          </a:p>
          <a:p>
            <a:pPr marL="685800" indent="-685800">
              <a:lnSpc>
                <a:spcPct val="150000"/>
              </a:lnSpc>
              <a:buFont typeface="Arial" panose="020B0604020202020204" pitchFamily="34" charset="0"/>
              <a:buChar char="•"/>
            </a:pPr>
            <a:endParaRPr lang="en-US" sz="3200" dirty="0">
              <a:solidFill>
                <a:schemeClr val="tx1"/>
              </a:solidFill>
            </a:endParaRPr>
          </a:p>
          <a:p>
            <a:pPr marL="685800" indent="-685800">
              <a:lnSpc>
                <a:spcPct val="150000"/>
              </a:lnSpc>
              <a:buFont typeface="Arial" panose="020B0604020202020204" pitchFamily="34" charset="0"/>
              <a:buChar char="•"/>
            </a:pPr>
            <a:endParaRPr lang="en-US" sz="3200" dirty="0">
              <a:solidFill>
                <a:schemeClr val="tx1"/>
              </a:solidFill>
            </a:endParaRPr>
          </a:p>
          <a:p>
            <a:pPr marL="685800" indent="-685800">
              <a:lnSpc>
                <a:spcPct val="150000"/>
              </a:lnSpc>
              <a:buFont typeface="Arial" panose="020B0604020202020204" pitchFamily="34" charset="0"/>
              <a:buChar char="•"/>
            </a:pPr>
            <a:endParaRPr lang="en-US" sz="3200" dirty="0">
              <a:solidFill>
                <a:schemeClr val="tx1"/>
              </a:solidFill>
            </a:endParaRPr>
          </a:p>
        </p:txBody>
      </p:sp>
    </p:spTree>
    <p:extLst>
      <p:ext uri="{BB962C8B-B14F-4D97-AF65-F5344CB8AC3E}">
        <p14:creationId xmlns:p14="http://schemas.microsoft.com/office/powerpoint/2010/main" val="2142032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87" y="0"/>
            <a:ext cx="12309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7988" y="0"/>
            <a:ext cx="12309987" cy="6845300"/>
          </a:xfrm>
          <a:prstGeom prst="rect">
            <a:avLst/>
          </a:prstGeom>
          <a:solidFill>
            <a:srgbClr val="CC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Content Placeholder 2"/>
          <p:cNvSpPr txBox="1">
            <a:spLocks/>
          </p:cNvSpPr>
          <p:nvPr/>
        </p:nvSpPr>
        <p:spPr bwMode="auto">
          <a:xfrm>
            <a:off x="-117988" y="2625726"/>
            <a:ext cx="12309987" cy="1236663"/>
          </a:xfrm>
          <a:prstGeom prst="rect">
            <a:avLst/>
          </a:prstGeom>
          <a:noFill/>
          <a:ln w="9525">
            <a:noFill/>
            <a:miter lim="800000"/>
            <a:headEnd/>
            <a:tailEnd/>
          </a:ln>
        </p:spPr>
        <p:txBody>
          <a:bodyPr/>
          <a:lstStyle/>
          <a:p>
            <a:pPr marL="342900" indent="-342900" algn="ctr">
              <a:spcBef>
                <a:spcPct val="20000"/>
              </a:spcBef>
              <a:defRPr/>
            </a:pPr>
            <a:r>
              <a:rPr lang="en-US" sz="5400" b="1" kern="0" dirty="0">
                <a:solidFill>
                  <a:schemeClr val="tx2"/>
                </a:solidFill>
              </a:rPr>
              <a:t>CMMC</a:t>
            </a:r>
            <a:endParaRPr lang="en-US" sz="6600" b="1" kern="0" dirty="0">
              <a:solidFill>
                <a:schemeClr val="tx2"/>
              </a:solidFill>
            </a:endParaRPr>
          </a:p>
          <a:p>
            <a:pPr marL="342900" indent="-342900" algn="ctr">
              <a:spcBef>
                <a:spcPct val="20000"/>
              </a:spcBef>
              <a:buFont typeface="Wingdings" pitchFamily="2" charset="2"/>
              <a:buChar char="§"/>
              <a:defRPr/>
            </a:pPr>
            <a:endParaRPr lang="en-US" sz="5400" b="1" kern="0" dirty="0">
              <a:solidFill>
                <a:schemeClr val="tx2"/>
              </a:solidFill>
            </a:endParaRPr>
          </a:p>
          <a:p>
            <a:pPr marL="342900" indent="-342900" algn="ctr">
              <a:spcBef>
                <a:spcPct val="20000"/>
              </a:spcBef>
              <a:defRPr/>
            </a:pPr>
            <a:r>
              <a:rPr lang="en-US" sz="3600" b="1" kern="0" dirty="0">
                <a:solidFill>
                  <a:schemeClr val="tx2"/>
                </a:solidFill>
              </a:rPr>
              <a:t>	</a:t>
            </a:r>
          </a:p>
          <a:p>
            <a:pPr marL="342900" indent="-342900" algn="ctr">
              <a:spcBef>
                <a:spcPct val="20000"/>
              </a:spcBef>
              <a:defRPr/>
            </a:pPr>
            <a:r>
              <a:rPr lang="en-US" sz="3600" b="1" kern="0" dirty="0">
                <a:solidFill>
                  <a:schemeClr val="tx2"/>
                </a:solidFill>
              </a:rPr>
              <a:t>					</a:t>
            </a:r>
            <a:endParaRPr lang="en-US" sz="5400" b="1" kern="0" dirty="0">
              <a:solidFill>
                <a:schemeClr val="tx2"/>
              </a:solidFill>
            </a:endParaRPr>
          </a:p>
          <a:p>
            <a:pPr marL="342900" indent="-342900" algn="ctr">
              <a:spcBef>
                <a:spcPct val="20000"/>
              </a:spcBef>
              <a:buFont typeface="Wingdings" pitchFamily="2" charset="2"/>
              <a:buChar char="§"/>
              <a:defRPr/>
            </a:pPr>
            <a:endParaRPr lang="en-US" sz="6000" b="1" kern="0" dirty="0">
              <a:solidFill>
                <a:schemeClr val="tx2"/>
              </a:solidFill>
            </a:endParaRPr>
          </a:p>
        </p:txBody>
      </p:sp>
      <p:pic>
        <p:nvPicPr>
          <p:cNvPr id="11269" name="Picture 8" descr="USAC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498" y="5638801"/>
            <a:ext cx="75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9"/>
          <p:cNvSpPr txBox="1">
            <a:spLocks noChangeArrowheads="1"/>
          </p:cNvSpPr>
          <p:nvPr/>
        </p:nvSpPr>
        <p:spPr bwMode="auto">
          <a:xfrm>
            <a:off x="9302648" y="6354763"/>
            <a:ext cx="2606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dirty="0">
                <a:solidFill>
                  <a:schemeClr val="tx2"/>
                </a:solidFill>
              </a:rPr>
              <a:t>BUILDING STRONG</a:t>
            </a:r>
            <a:r>
              <a:rPr lang="en-US" altLang="en-US" sz="1400" b="1" baseline="-25000" dirty="0">
                <a:solidFill>
                  <a:schemeClr val="tx2"/>
                </a:solidFill>
              </a:rPr>
              <a:t>®</a:t>
            </a:r>
          </a:p>
        </p:txBody>
      </p:sp>
      <p:sp>
        <p:nvSpPr>
          <p:cNvPr id="11271" name="Line 10"/>
          <p:cNvSpPr>
            <a:spLocks noChangeShapeType="1"/>
          </p:cNvSpPr>
          <p:nvPr/>
        </p:nvSpPr>
        <p:spPr bwMode="auto">
          <a:xfrm flipH="1">
            <a:off x="-113073" y="6248400"/>
            <a:ext cx="123444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87354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2160789" y="128981"/>
            <a:ext cx="8311950" cy="832920"/>
          </a:xfrm>
        </p:spPr>
        <p:txBody>
          <a:bodyPr/>
          <a:lstStyle/>
          <a:p>
            <a:pPr algn="ctr"/>
            <a:r>
              <a:rPr lang="en-US" dirty="0">
                <a:latin typeface="+mn-lt"/>
              </a:rPr>
              <a:t>WHAT IS CMMC ?</a:t>
            </a:r>
          </a:p>
        </p:txBody>
      </p:sp>
      <p:sp>
        <p:nvSpPr>
          <p:cNvPr id="3" name="Content Placeholder 2">
            <a:extLst>
              <a:ext uri="{FF2B5EF4-FFF2-40B4-BE49-F238E27FC236}">
                <a16:creationId xmlns:a16="http://schemas.microsoft.com/office/drawing/2014/main" id="{4BAF8A88-BE04-47A1-BD25-18CF1A43A0F0}"/>
              </a:ext>
            </a:extLst>
          </p:cNvPr>
          <p:cNvSpPr>
            <a:spLocks noGrp="1"/>
          </p:cNvSpPr>
          <p:nvPr>
            <p:ph sz="quarter" idx="10"/>
          </p:nvPr>
        </p:nvSpPr>
        <p:spPr>
          <a:xfrm>
            <a:off x="1484717" y="1560311"/>
            <a:ext cx="9813203" cy="4657609"/>
          </a:xfrm>
        </p:spPr>
        <p:txBody>
          <a:bodyPr/>
          <a:lstStyle/>
          <a:p>
            <a:pPr marR="0" lvl="0" algn="ctr">
              <a:spcBef>
                <a:spcPts val="0"/>
              </a:spcBef>
              <a:spcAft>
                <a:spcPts val="0"/>
              </a:spcAft>
            </a:pPr>
            <a:r>
              <a:rPr lang="en-US" sz="3600" b="0" i="0" dirty="0">
                <a:solidFill>
                  <a:schemeClr val="bg1"/>
                </a:solidFill>
                <a:effectLst/>
                <a:latin typeface="Helvetica Neue"/>
              </a:rPr>
              <a:t>The Cybersecurity Maturity Model Certification (CMMC) is a new DoD standard to ensure security of Federal Contract Information (FCI) and CUI within the Defense Industrial Base (DIB). Starting 1 OCT 25, certification is mandatory for all DIB contractors.</a:t>
            </a:r>
            <a:endParaRPr lang="en-US" sz="4400" b="0" dirty="0">
              <a:solidFill>
                <a:schemeClr val="bg1"/>
              </a:solidFill>
              <a:effectLst/>
              <a:latin typeface="+mn-lt"/>
              <a:ea typeface="Calibri" panose="020F0502020204030204" pitchFamily="34" charset="0"/>
              <a:cs typeface="Calibri" panose="020F0502020204030204" pitchFamily="34" charset="0"/>
            </a:endParaRPr>
          </a:p>
        </p:txBody>
      </p:sp>
      <p:sp>
        <p:nvSpPr>
          <p:cNvPr id="6" name="Rectangle 5"/>
          <p:cNvSpPr/>
          <p:nvPr/>
        </p:nvSpPr>
        <p:spPr>
          <a:xfrm>
            <a:off x="2300289" y="122938"/>
            <a:ext cx="7730924"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3708184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C68C574-C4E1-4A09-8165-B28CAA90CB1B}"/>
              </a:ext>
            </a:extLst>
          </p:cNvPr>
          <p:cNvSpPr txBox="1"/>
          <p:nvPr/>
        </p:nvSpPr>
        <p:spPr>
          <a:xfrm>
            <a:off x="10920682" y="1497641"/>
            <a:ext cx="723275" cy="369332"/>
          </a:xfrm>
          <a:prstGeom prst="rect">
            <a:avLst/>
          </a:prstGeom>
          <a:noFill/>
        </p:spPr>
        <p:txBody>
          <a:bodyPr wrap="none" rtlCol="0">
            <a:spAutoFit/>
          </a:bodyPr>
          <a:lstStyle/>
          <a:p>
            <a:pPr algn="ctr"/>
            <a:r>
              <a:rPr lang="en-US" b="1" dirty="0">
                <a:solidFill>
                  <a:schemeClr val="tx2"/>
                </a:solidFill>
              </a:rPr>
              <a:t>LOW</a:t>
            </a:r>
          </a:p>
        </p:txBody>
      </p:sp>
      <p:sp>
        <p:nvSpPr>
          <p:cNvPr id="7" name="Rectangle 6">
            <a:extLst>
              <a:ext uri="{FF2B5EF4-FFF2-40B4-BE49-F238E27FC236}">
                <a16:creationId xmlns:a16="http://schemas.microsoft.com/office/drawing/2014/main" id="{D228E22C-E42C-46C3-95BB-149CCD109B09}"/>
              </a:ext>
            </a:extLst>
          </p:cNvPr>
          <p:cNvSpPr/>
          <p:nvPr/>
        </p:nvSpPr>
        <p:spPr>
          <a:xfrm flipH="1">
            <a:off x="735496" y="1028700"/>
            <a:ext cx="3704698" cy="5586284"/>
          </a:xfrm>
          <a:prstGeom prst="rect">
            <a:avLst/>
          </a:prstGeom>
          <a:solidFill>
            <a:schemeClr val="tx2">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1155776-6E6C-039D-4CE7-E903D9886FE0}"/>
              </a:ext>
            </a:extLst>
          </p:cNvPr>
          <p:cNvSpPr>
            <a:spLocks noGrp="1"/>
          </p:cNvSpPr>
          <p:nvPr>
            <p:ph type="title"/>
          </p:nvPr>
        </p:nvSpPr>
        <p:spPr>
          <a:xfrm>
            <a:off x="2160789" y="128981"/>
            <a:ext cx="8341232" cy="832920"/>
          </a:xfrm>
        </p:spPr>
        <p:txBody>
          <a:bodyPr/>
          <a:lstStyle/>
          <a:p>
            <a:pPr algn="ctr"/>
            <a:r>
              <a:rPr lang="en-US" dirty="0">
                <a:latin typeface="+mn-lt"/>
              </a:rPr>
              <a:t>CMMC BASICS</a:t>
            </a:r>
          </a:p>
        </p:txBody>
      </p:sp>
      <p:pic>
        <p:nvPicPr>
          <p:cNvPr id="8" name="Picture 7">
            <a:extLst>
              <a:ext uri="{FF2B5EF4-FFF2-40B4-BE49-F238E27FC236}">
                <a16:creationId xmlns:a16="http://schemas.microsoft.com/office/drawing/2014/main" id="{4B00F618-8E2F-93D1-0335-4369B48007A9}"/>
              </a:ext>
            </a:extLst>
          </p:cNvPr>
          <p:cNvPicPr>
            <a:picLocks noChangeAspect="1"/>
          </p:cNvPicPr>
          <p:nvPr/>
        </p:nvPicPr>
        <p:blipFill>
          <a:blip r:embed="rId3"/>
          <a:srcRect l="15396" t="16726" b="5476"/>
          <a:stretch/>
        </p:blipFill>
        <p:spPr>
          <a:xfrm>
            <a:off x="1621022" y="1168138"/>
            <a:ext cx="8251079" cy="5307407"/>
          </a:xfrm>
          <a:prstGeom prst="rect">
            <a:avLst/>
          </a:prstGeom>
          <a:ln w="38100">
            <a:noFill/>
          </a:ln>
          <a:effectLst/>
        </p:spPr>
      </p:pic>
      <p:sp>
        <p:nvSpPr>
          <p:cNvPr id="6" name="TextBox 5">
            <a:extLst>
              <a:ext uri="{FF2B5EF4-FFF2-40B4-BE49-F238E27FC236}">
                <a16:creationId xmlns:a16="http://schemas.microsoft.com/office/drawing/2014/main" id="{3C1C816A-683B-35E9-403D-3F052FB35220}"/>
              </a:ext>
            </a:extLst>
          </p:cNvPr>
          <p:cNvSpPr txBox="1"/>
          <p:nvPr/>
        </p:nvSpPr>
        <p:spPr>
          <a:xfrm>
            <a:off x="9990430" y="5360359"/>
            <a:ext cx="1534394" cy="769441"/>
          </a:xfrm>
          <a:prstGeom prst="rect">
            <a:avLst/>
          </a:prstGeom>
          <a:noFill/>
        </p:spPr>
        <p:txBody>
          <a:bodyPr wrap="none" rtlCol="0">
            <a:spAutoFit/>
          </a:bodyPr>
          <a:lstStyle/>
          <a:p>
            <a:r>
              <a:rPr lang="en-US" sz="4400" b="1" dirty="0"/>
              <a:t>FY26</a:t>
            </a:r>
          </a:p>
        </p:txBody>
      </p:sp>
      <p:sp>
        <p:nvSpPr>
          <p:cNvPr id="10" name="TextBox 9">
            <a:extLst>
              <a:ext uri="{FF2B5EF4-FFF2-40B4-BE49-F238E27FC236}">
                <a16:creationId xmlns:a16="http://schemas.microsoft.com/office/drawing/2014/main" id="{3AE29204-8AE3-8A8C-8C66-3E248A874365}"/>
              </a:ext>
            </a:extLst>
          </p:cNvPr>
          <p:cNvSpPr txBox="1"/>
          <p:nvPr/>
        </p:nvSpPr>
        <p:spPr>
          <a:xfrm>
            <a:off x="9990430" y="3429000"/>
            <a:ext cx="1534394" cy="769441"/>
          </a:xfrm>
          <a:prstGeom prst="rect">
            <a:avLst/>
          </a:prstGeom>
          <a:noFill/>
        </p:spPr>
        <p:txBody>
          <a:bodyPr wrap="none" rtlCol="0">
            <a:spAutoFit/>
          </a:bodyPr>
          <a:lstStyle/>
          <a:p>
            <a:r>
              <a:rPr lang="en-US" sz="4400" b="1" dirty="0"/>
              <a:t>FY27</a:t>
            </a:r>
          </a:p>
        </p:txBody>
      </p:sp>
      <p:sp>
        <p:nvSpPr>
          <p:cNvPr id="11" name="TextBox 10">
            <a:extLst>
              <a:ext uri="{FF2B5EF4-FFF2-40B4-BE49-F238E27FC236}">
                <a16:creationId xmlns:a16="http://schemas.microsoft.com/office/drawing/2014/main" id="{2CD31FED-6AF9-A25C-4F7C-2CE45A0D7957}"/>
              </a:ext>
            </a:extLst>
          </p:cNvPr>
          <p:cNvSpPr txBox="1"/>
          <p:nvPr/>
        </p:nvSpPr>
        <p:spPr>
          <a:xfrm>
            <a:off x="9990430" y="1523873"/>
            <a:ext cx="1534394" cy="769441"/>
          </a:xfrm>
          <a:prstGeom prst="rect">
            <a:avLst/>
          </a:prstGeom>
          <a:noFill/>
        </p:spPr>
        <p:txBody>
          <a:bodyPr wrap="none" rtlCol="0">
            <a:spAutoFit/>
          </a:bodyPr>
          <a:lstStyle/>
          <a:p>
            <a:r>
              <a:rPr lang="en-US" sz="4400" b="1" dirty="0"/>
              <a:t>FY28</a:t>
            </a:r>
          </a:p>
        </p:txBody>
      </p:sp>
      <p:pic>
        <p:nvPicPr>
          <p:cNvPr id="5" name="Picture 4">
            <a:extLst>
              <a:ext uri="{FF2B5EF4-FFF2-40B4-BE49-F238E27FC236}">
                <a16:creationId xmlns:a16="http://schemas.microsoft.com/office/drawing/2014/main" id="{50564F06-C04E-4A30-753F-0A45C478FE71}"/>
              </a:ext>
            </a:extLst>
          </p:cNvPr>
          <p:cNvPicPr>
            <a:picLocks noChangeAspect="1"/>
          </p:cNvPicPr>
          <p:nvPr/>
        </p:nvPicPr>
        <p:blipFill>
          <a:blip r:embed="rId3"/>
          <a:srcRect l="44247" t="80677" r="6589" b="10837"/>
          <a:stretch/>
        </p:blipFill>
        <p:spPr>
          <a:xfrm>
            <a:off x="4623568" y="5781302"/>
            <a:ext cx="4794751" cy="578858"/>
          </a:xfrm>
          <a:prstGeom prst="rect">
            <a:avLst/>
          </a:prstGeom>
          <a:ln w="38100">
            <a:noFill/>
          </a:ln>
          <a:effectLst/>
        </p:spPr>
      </p:pic>
      <p:pic>
        <p:nvPicPr>
          <p:cNvPr id="15" name="Picture 14">
            <a:extLst>
              <a:ext uri="{FF2B5EF4-FFF2-40B4-BE49-F238E27FC236}">
                <a16:creationId xmlns:a16="http://schemas.microsoft.com/office/drawing/2014/main" id="{8AA66F5D-7C4F-3E2D-694C-F5367E0DFBAB}"/>
              </a:ext>
            </a:extLst>
          </p:cNvPr>
          <p:cNvPicPr>
            <a:picLocks noChangeAspect="1"/>
          </p:cNvPicPr>
          <p:nvPr/>
        </p:nvPicPr>
        <p:blipFill>
          <a:blip r:embed="rId3"/>
          <a:srcRect l="57114" t="73769" r="36427" b="19227"/>
          <a:stretch/>
        </p:blipFill>
        <p:spPr>
          <a:xfrm>
            <a:off x="4440194" y="5044510"/>
            <a:ext cx="5221966" cy="1356138"/>
          </a:xfrm>
          <a:prstGeom prst="rect">
            <a:avLst/>
          </a:prstGeom>
          <a:ln w="38100">
            <a:noFill/>
          </a:ln>
          <a:effectLst/>
        </p:spPr>
      </p:pic>
      <p:pic>
        <p:nvPicPr>
          <p:cNvPr id="16" name="Picture 15">
            <a:extLst>
              <a:ext uri="{FF2B5EF4-FFF2-40B4-BE49-F238E27FC236}">
                <a16:creationId xmlns:a16="http://schemas.microsoft.com/office/drawing/2014/main" id="{09AE310A-88CA-B381-0DCD-9EB2C24094F7}"/>
              </a:ext>
            </a:extLst>
          </p:cNvPr>
          <p:cNvPicPr>
            <a:picLocks noChangeAspect="1"/>
          </p:cNvPicPr>
          <p:nvPr/>
        </p:nvPicPr>
        <p:blipFill>
          <a:blip r:embed="rId3"/>
          <a:srcRect l="67905" t="45772" r="1571" b="52008"/>
          <a:stretch/>
        </p:blipFill>
        <p:spPr>
          <a:xfrm>
            <a:off x="4306112" y="3148729"/>
            <a:ext cx="5460618" cy="1340205"/>
          </a:xfrm>
          <a:prstGeom prst="rect">
            <a:avLst/>
          </a:prstGeom>
          <a:ln w="38100">
            <a:noFill/>
          </a:ln>
          <a:effectLst/>
        </p:spPr>
      </p:pic>
      <p:pic>
        <p:nvPicPr>
          <p:cNvPr id="17" name="Picture 16">
            <a:extLst>
              <a:ext uri="{FF2B5EF4-FFF2-40B4-BE49-F238E27FC236}">
                <a16:creationId xmlns:a16="http://schemas.microsoft.com/office/drawing/2014/main" id="{590FF577-1B97-4DDE-D6E3-BAC1E41DA963}"/>
              </a:ext>
            </a:extLst>
          </p:cNvPr>
          <p:cNvPicPr>
            <a:picLocks noChangeAspect="1"/>
          </p:cNvPicPr>
          <p:nvPr/>
        </p:nvPicPr>
        <p:blipFill>
          <a:blip r:embed="rId3"/>
          <a:srcRect l="67189" t="34155" r="1430" b="62866"/>
          <a:stretch/>
        </p:blipFill>
        <p:spPr>
          <a:xfrm>
            <a:off x="4366926" y="1181573"/>
            <a:ext cx="5367378" cy="1411580"/>
          </a:xfrm>
          <a:prstGeom prst="rect">
            <a:avLst/>
          </a:prstGeom>
          <a:ln w="38100">
            <a:noFill/>
          </a:ln>
          <a:effectLst/>
        </p:spPr>
      </p:pic>
      <p:sp>
        <p:nvSpPr>
          <p:cNvPr id="21" name="TextBox 20">
            <a:extLst>
              <a:ext uri="{FF2B5EF4-FFF2-40B4-BE49-F238E27FC236}">
                <a16:creationId xmlns:a16="http://schemas.microsoft.com/office/drawing/2014/main" id="{2C2FA29E-307F-F3D9-41FA-A3F31014C85C}"/>
              </a:ext>
            </a:extLst>
          </p:cNvPr>
          <p:cNvSpPr txBox="1"/>
          <p:nvPr/>
        </p:nvSpPr>
        <p:spPr>
          <a:xfrm>
            <a:off x="6437251" y="4995532"/>
            <a:ext cx="697627" cy="646331"/>
          </a:xfrm>
          <a:prstGeom prst="rect">
            <a:avLst/>
          </a:prstGeom>
          <a:noFill/>
        </p:spPr>
        <p:txBody>
          <a:bodyPr wrap="none" rtlCol="0">
            <a:spAutoFit/>
          </a:bodyPr>
          <a:lstStyle/>
          <a:p>
            <a:r>
              <a:rPr lang="en-US" sz="3600" b="1" dirty="0"/>
              <a:t>17</a:t>
            </a:r>
          </a:p>
        </p:txBody>
      </p:sp>
      <p:sp>
        <p:nvSpPr>
          <p:cNvPr id="22" name="TextBox 21">
            <a:extLst>
              <a:ext uri="{FF2B5EF4-FFF2-40B4-BE49-F238E27FC236}">
                <a16:creationId xmlns:a16="http://schemas.microsoft.com/office/drawing/2014/main" id="{8CC47EB8-6812-719F-5BA2-8D3B122C7211}"/>
              </a:ext>
            </a:extLst>
          </p:cNvPr>
          <p:cNvSpPr txBox="1"/>
          <p:nvPr/>
        </p:nvSpPr>
        <p:spPr>
          <a:xfrm>
            <a:off x="6334466" y="3073832"/>
            <a:ext cx="928652" cy="646331"/>
          </a:xfrm>
          <a:prstGeom prst="rect">
            <a:avLst/>
          </a:prstGeom>
          <a:noFill/>
        </p:spPr>
        <p:txBody>
          <a:bodyPr wrap="none" rtlCol="0">
            <a:spAutoFit/>
          </a:bodyPr>
          <a:lstStyle/>
          <a:p>
            <a:r>
              <a:rPr lang="en-US" sz="3600" b="1" dirty="0"/>
              <a:t>110</a:t>
            </a:r>
          </a:p>
        </p:txBody>
      </p:sp>
      <p:sp>
        <p:nvSpPr>
          <p:cNvPr id="23" name="TextBox 22">
            <a:extLst>
              <a:ext uri="{FF2B5EF4-FFF2-40B4-BE49-F238E27FC236}">
                <a16:creationId xmlns:a16="http://schemas.microsoft.com/office/drawing/2014/main" id="{1781B153-57BC-9134-2F1A-E39922272226}"/>
              </a:ext>
            </a:extLst>
          </p:cNvPr>
          <p:cNvSpPr txBox="1"/>
          <p:nvPr/>
        </p:nvSpPr>
        <p:spPr>
          <a:xfrm>
            <a:off x="6309011" y="1141085"/>
            <a:ext cx="954107" cy="646331"/>
          </a:xfrm>
          <a:prstGeom prst="rect">
            <a:avLst/>
          </a:prstGeom>
          <a:noFill/>
        </p:spPr>
        <p:txBody>
          <a:bodyPr wrap="none" rtlCol="0">
            <a:spAutoFit/>
          </a:bodyPr>
          <a:lstStyle/>
          <a:p>
            <a:r>
              <a:rPr lang="en-US" sz="3600" b="1" dirty="0"/>
              <a:t>134</a:t>
            </a:r>
          </a:p>
        </p:txBody>
      </p:sp>
      <p:sp>
        <p:nvSpPr>
          <p:cNvPr id="24" name="TextBox 23">
            <a:extLst>
              <a:ext uri="{FF2B5EF4-FFF2-40B4-BE49-F238E27FC236}">
                <a16:creationId xmlns:a16="http://schemas.microsoft.com/office/drawing/2014/main" id="{9C2E0D51-9495-4873-AAC8-7A232AE8D3B6}"/>
              </a:ext>
            </a:extLst>
          </p:cNvPr>
          <p:cNvSpPr txBox="1"/>
          <p:nvPr/>
        </p:nvSpPr>
        <p:spPr>
          <a:xfrm>
            <a:off x="4433501" y="5774561"/>
            <a:ext cx="2327881" cy="584775"/>
          </a:xfrm>
          <a:prstGeom prst="rect">
            <a:avLst/>
          </a:prstGeom>
          <a:noFill/>
        </p:spPr>
        <p:txBody>
          <a:bodyPr wrap="none" rtlCol="0">
            <a:spAutoFit/>
          </a:bodyPr>
          <a:lstStyle/>
          <a:p>
            <a:pPr algn="ctr"/>
            <a:r>
              <a:rPr lang="en-US" sz="1600" b="1" dirty="0"/>
              <a:t>Requirements aligned</a:t>
            </a:r>
          </a:p>
          <a:p>
            <a:pPr algn="ctr"/>
            <a:r>
              <a:rPr lang="en-US" sz="1600" b="1" dirty="0"/>
              <a:t>with FAR 52.204.21</a:t>
            </a:r>
          </a:p>
        </p:txBody>
      </p:sp>
      <p:sp>
        <p:nvSpPr>
          <p:cNvPr id="25" name="TextBox 24">
            <a:extLst>
              <a:ext uri="{FF2B5EF4-FFF2-40B4-BE49-F238E27FC236}">
                <a16:creationId xmlns:a16="http://schemas.microsoft.com/office/drawing/2014/main" id="{3419B49A-23EB-A288-2F9A-5525CF97FAE1}"/>
              </a:ext>
            </a:extLst>
          </p:cNvPr>
          <p:cNvSpPr txBox="1"/>
          <p:nvPr/>
        </p:nvSpPr>
        <p:spPr>
          <a:xfrm>
            <a:off x="7095063" y="5774560"/>
            <a:ext cx="2589170" cy="584775"/>
          </a:xfrm>
          <a:prstGeom prst="rect">
            <a:avLst/>
          </a:prstGeom>
          <a:noFill/>
        </p:spPr>
        <p:txBody>
          <a:bodyPr wrap="none" rtlCol="0">
            <a:spAutoFit/>
          </a:bodyPr>
          <a:lstStyle/>
          <a:p>
            <a:pPr algn="ctr"/>
            <a:r>
              <a:rPr lang="en-US" sz="1600" b="1" dirty="0"/>
              <a:t>Annual Self-Assessment</a:t>
            </a:r>
          </a:p>
          <a:p>
            <a:pPr algn="ctr"/>
            <a:r>
              <a:rPr lang="en-US" sz="1600" b="1" dirty="0"/>
              <a:t>Annual Affirmation</a:t>
            </a:r>
          </a:p>
        </p:txBody>
      </p:sp>
      <p:sp>
        <p:nvSpPr>
          <p:cNvPr id="26" name="TextBox 25">
            <a:extLst>
              <a:ext uri="{FF2B5EF4-FFF2-40B4-BE49-F238E27FC236}">
                <a16:creationId xmlns:a16="http://schemas.microsoft.com/office/drawing/2014/main" id="{85F73784-6969-9FBB-FDDD-52A4436BB834}"/>
              </a:ext>
            </a:extLst>
          </p:cNvPr>
          <p:cNvSpPr txBox="1"/>
          <p:nvPr/>
        </p:nvSpPr>
        <p:spPr>
          <a:xfrm>
            <a:off x="4310850" y="3732401"/>
            <a:ext cx="2575833" cy="584775"/>
          </a:xfrm>
          <a:prstGeom prst="rect">
            <a:avLst/>
          </a:prstGeom>
          <a:noFill/>
        </p:spPr>
        <p:txBody>
          <a:bodyPr wrap="none" rtlCol="0">
            <a:spAutoFit/>
          </a:bodyPr>
          <a:lstStyle/>
          <a:p>
            <a:pPr algn="ctr"/>
            <a:r>
              <a:rPr lang="en-US" sz="1600" b="1" dirty="0"/>
              <a:t>Requirements aligned</a:t>
            </a:r>
          </a:p>
          <a:p>
            <a:pPr algn="ctr"/>
            <a:r>
              <a:rPr lang="en-US" sz="1600" b="1" dirty="0"/>
              <a:t>with NIST SP 800-171 R2</a:t>
            </a:r>
          </a:p>
        </p:txBody>
      </p:sp>
      <p:sp>
        <p:nvSpPr>
          <p:cNvPr id="27" name="TextBox 26">
            <a:extLst>
              <a:ext uri="{FF2B5EF4-FFF2-40B4-BE49-F238E27FC236}">
                <a16:creationId xmlns:a16="http://schemas.microsoft.com/office/drawing/2014/main" id="{9B1966D3-FF01-DD1C-581E-D8C0FD8D7614}"/>
              </a:ext>
            </a:extLst>
          </p:cNvPr>
          <p:cNvSpPr txBox="1"/>
          <p:nvPr/>
        </p:nvSpPr>
        <p:spPr>
          <a:xfrm>
            <a:off x="7005012" y="3469821"/>
            <a:ext cx="2696572" cy="1077218"/>
          </a:xfrm>
          <a:prstGeom prst="rect">
            <a:avLst/>
          </a:prstGeom>
          <a:noFill/>
        </p:spPr>
        <p:txBody>
          <a:bodyPr wrap="none" rtlCol="0">
            <a:spAutoFit/>
          </a:bodyPr>
          <a:lstStyle/>
          <a:p>
            <a:r>
              <a:rPr lang="en-US" sz="1600" b="1" dirty="0"/>
              <a:t>- C3PAO cert. @ 3yrs, or </a:t>
            </a:r>
          </a:p>
          <a:p>
            <a:r>
              <a:rPr lang="en-US" sz="1600" b="1" dirty="0"/>
              <a:t> - Self-assessment every </a:t>
            </a:r>
          </a:p>
          <a:p>
            <a:r>
              <a:rPr lang="en-US" sz="1600" b="1" dirty="0"/>
              <a:t>  3yrs for select programs</a:t>
            </a:r>
          </a:p>
          <a:p>
            <a:r>
              <a:rPr lang="en-US" sz="1600" b="1" dirty="0"/>
              <a:t>- Annual Affirmation</a:t>
            </a:r>
          </a:p>
        </p:txBody>
      </p:sp>
      <p:sp>
        <p:nvSpPr>
          <p:cNvPr id="28" name="TextBox 27">
            <a:extLst>
              <a:ext uri="{FF2B5EF4-FFF2-40B4-BE49-F238E27FC236}">
                <a16:creationId xmlns:a16="http://schemas.microsoft.com/office/drawing/2014/main" id="{1C19DA5B-BEEB-566E-3E40-EDE95DF428F0}"/>
              </a:ext>
            </a:extLst>
          </p:cNvPr>
          <p:cNvSpPr txBox="1"/>
          <p:nvPr/>
        </p:nvSpPr>
        <p:spPr>
          <a:xfrm>
            <a:off x="4203951" y="1701018"/>
            <a:ext cx="2834600" cy="830997"/>
          </a:xfrm>
          <a:prstGeom prst="rect">
            <a:avLst/>
          </a:prstGeom>
          <a:noFill/>
        </p:spPr>
        <p:txBody>
          <a:bodyPr wrap="square" rtlCol="0">
            <a:spAutoFit/>
          </a:bodyPr>
          <a:lstStyle/>
          <a:p>
            <a:pPr algn="ctr"/>
            <a:r>
              <a:rPr lang="en-US" sz="1600" b="1" dirty="0"/>
              <a:t>Requirements (110 from NIST SP 800-171 R2 plus 24 from NIST SP 800-172)</a:t>
            </a:r>
          </a:p>
        </p:txBody>
      </p:sp>
      <p:sp>
        <p:nvSpPr>
          <p:cNvPr id="30" name="TextBox 29">
            <a:extLst>
              <a:ext uri="{FF2B5EF4-FFF2-40B4-BE49-F238E27FC236}">
                <a16:creationId xmlns:a16="http://schemas.microsoft.com/office/drawing/2014/main" id="{747410BC-5349-8798-85EE-6BC8AC55272B}"/>
              </a:ext>
            </a:extLst>
          </p:cNvPr>
          <p:cNvSpPr txBox="1"/>
          <p:nvPr/>
        </p:nvSpPr>
        <p:spPr>
          <a:xfrm>
            <a:off x="7156880" y="1693154"/>
            <a:ext cx="2329484" cy="830997"/>
          </a:xfrm>
          <a:prstGeom prst="rect">
            <a:avLst/>
          </a:prstGeom>
          <a:noFill/>
        </p:spPr>
        <p:txBody>
          <a:bodyPr wrap="none" rtlCol="0">
            <a:spAutoFit/>
          </a:bodyPr>
          <a:lstStyle/>
          <a:p>
            <a:r>
              <a:rPr lang="en-US" sz="1600" b="1" dirty="0"/>
              <a:t>- DIBCAC certification</a:t>
            </a:r>
          </a:p>
          <a:p>
            <a:r>
              <a:rPr lang="en-US" sz="1600" b="1" dirty="0"/>
              <a:t>   assessment @ 3yrs</a:t>
            </a:r>
          </a:p>
          <a:p>
            <a:r>
              <a:rPr lang="en-US" sz="1600" b="1" dirty="0"/>
              <a:t>- Annual Affirmation</a:t>
            </a:r>
          </a:p>
        </p:txBody>
      </p:sp>
      <p:sp>
        <p:nvSpPr>
          <p:cNvPr id="31" name="Rectangle: Rounded Corners 30">
            <a:extLst>
              <a:ext uri="{FF2B5EF4-FFF2-40B4-BE49-F238E27FC236}">
                <a16:creationId xmlns:a16="http://schemas.microsoft.com/office/drawing/2014/main" id="{D88099B8-EAE6-702A-27E9-97BD0CA37394}"/>
              </a:ext>
            </a:extLst>
          </p:cNvPr>
          <p:cNvSpPr/>
          <p:nvPr/>
        </p:nvSpPr>
        <p:spPr>
          <a:xfrm>
            <a:off x="627321" y="4710223"/>
            <a:ext cx="11334307" cy="2018796"/>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9113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155776-6E6C-039D-4CE7-E903D9886FE0}"/>
              </a:ext>
            </a:extLst>
          </p:cNvPr>
          <p:cNvSpPr>
            <a:spLocks noGrp="1"/>
          </p:cNvSpPr>
          <p:nvPr>
            <p:ph type="title"/>
          </p:nvPr>
        </p:nvSpPr>
        <p:spPr>
          <a:xfrm>
            <a:off x="2160789" y="128981"/>
            <a:ext cx="8341232" cy="832920"/>
          </a:xfrm>
        </p:spPr>
        <p:txBody>
          <a:bodyPr/>
          <a:lstStyle/>
          <a:p>
            <a:pPr algn="ctr"/>
            <a:r>
              <a:rPr lang="en-US" dirty="0">
                <a:latin typeface="+mn-lt"/>
              </a:rPr>
              <a:t>Phased CMMC Implementation</a:t>
            </a:r>
          </a:p>
        </p:txBody>
      </p:sp>
      <p:sp>
        <p:nvSpPr>
          <p:cNvPr id="5" name="Rectangle 4">
            <a:extLst>
              <a:ext uri="{FF2B5EF4-FFF2-40B4-BE49-F238E27FC236}">
                <a16:creationId xmlns:a16="http://schemas.microsoft.com/office/drawing/2014/main" id="{AA2C44DF-F757-71ED-43E6-184A35CE1843}"/>
              </a:ext>
            </a:extLst>
          </p:cNvPr>
          <p:cNvSpPr/>
          <p:nvPr/>
        </p:nvSpPr>
        <p:spPr>
          <a:xfrm>
            <a:off x="822960" y="2176725"/>
            <a:ext cx="11024716" cy="683187"/>
          </a:xfrm>
          <a:prstGeom prst="rect">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CD2E7B3-6C9C-29F4-A0A6-66B12CA6634A}"/>
              </a:ext>
            </a:extLst>
          </p:cNvPr>
          <p:cNvSpPr/>
          <p:nvPr/>
        </p:nvSpPr>
        <p:spPr>
          <a:xfrm>
            <a:off x="4232427" y="3357851"/>
            <a:ext cx="7615247" cy="683187"/>
          </a:xfrm>
          <a:prstGeom prst="rect">
            <a:avLst/>
          </a:prstGeom>
          <a:solidFill>
            <a:schemeClr val="accent5">
              <a:lumMod val="20000"/>
              <a:lumOff val="8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AA47711-9FA5-395D-3851-2A7A753CD37E}"/>
              </a:ext>
            </a:extLst>
          </p:cNvPr>
          <p:cNvSpPr/>
          <p:nvPr/>
        </p:nvSpPr>
        <p:spPr>
          <a:xfrm>
            <a:off x="7890028" y="5750206"/>
            <a:ext cx="3957647" cy="683187"/>
          </a:xfrm>
          <a:prstGeom prst="rect">
            <a:avLst/>
          </a:prstGeom>
          <a:solidFill>
            <a:schemeClr val="accent6">
              <a:lumMod val="20000"/>
              <a:lumOff val="8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951C531-B7EE-1100-890A-C5E5B2FDC5AC}"/>
              </a:ext>
            </a:extLst>
          </p:cNvPr>
          <p:cNvSpPr txBox="1"/>
          <p:nvPr/>
        </p:nvSpPr>
        <p:spPr>
          <a:xfrm>
            <a:off x="319455" y="1675246"/>
            <a:ext cx="1007007" cy="369332"/>
          </a:xfrm>
          <a:prstGeom prst="rect">
            <a:avLst/>
          </a:prstGeom>
          <a:noFill/>
        </p:spPr>
        <p:txBody>
          <a:bodyPr wrap="none" rtlCol="0">
            <a:spAutoFit/>
          </a:bodyPr>
          <a:lstStyle/>
          <a:p>
            <a:r>
              <a:rPr lang="en-US" b="1" dirty="0">
                <a:latin typeface="Arial Narrow" panose="020B0606020202030204" pitchFamily="34" charset="0"/>
              </a:rPr>
              <a:t>1 OCT 25</a:t>
            </a:r>
          </a:p>
        </p:txBody>
      </p:sp>
      <p:sp>
        <p:nvSpPr>
          <p:cNvPr id="20" name="TextBox 19">
            <a:extLst>
              <a:ext uri="{FF2B5EF4-FFF2-40B4-BE49-F238E27FC236}">
                <a16:creationId xmlns:a16="http://schemas.microsoft.com/office/drawing/2014/main" id="{FD0C56D2-ACC4-75B4-52B3-4F4AAF314707}"/>
              </a:ext>
            </a:extLst>
          </p:cNvPr>
          <p:cNvSpPr txBox="1"/>
          <p:nvPr/>
        </p:nvSpPr>
        <p:spPr>
          <a:xfrm>
            <a:off x="3779729" y="2862485"/>
            <a:ext cx="1007007" cy="369332"/>
          </a:xfrm>
          <a:prstGeom prst="rect">
            <a:avLst/>
          </a:prstGeom>
          <a:noFill/>
        </p:spPr>
        <p:txBody>
          <a:bodyPr wrap="none" rtlCol="0">
            <a:spAutoFit/>
          </a:bodyPr>
          <a:lstStyle/>
          <a:p>
            <a:r>
              <a:rPr lang="en-US" b="1" dirty="0">
                <a:latin typeface="Arial Narrow" panose="020B0606020202030204" pitchFamily="34" charset="0"/>
              </a:rPr>
              <a:t>1 OCT 26</a:t>
            </a:r>
          </a:p>
        </p:txBody>
      </p:sp>
      <p:sp>
        <p:nvSpPr>
          <p:cNvPr id="21" name="TextBox 20">
            <a:extLst>
              <a:ext uri="{FF2B5EF4-FFF2-40B4-BE49-F238E27FC236}">
                <a16:creationId xmlns:a16="http://schemas.microsoft.com/office/drawing/2014/main" id="{6E41F369-300C-296D-39D9-365EF7AE119F}"/>
              </a:ext>
            </a:extLst>
          </p:cNvPr>
          <p:cNvSpPr txBox="1"/>
          <p:nvPr/>
        </p:nvSpPr>
        <p:spPr>
          <a:xfrm>
            <a:off x="7386525" y="5228251"/>
            <a:ext cx="1007007" cy="369332"/>
          </a:xfrm>
          <a:prstGeom prst="rect">
            <a:avLst/>
          </a:prstGeom>
          <a:noFill/>
        </p:spPr>
        <p:txBody>
          <a:bodyPr wrap="none" rtlCol="0">
            <a:spAutoFit/>
          </a:bodyPr>
          <a:lstStyle/>
          <a:p>
            <a:r>
              <a:rPr lang="en-US" b="1" dirty="0">
                <a:latin typeface="Arial Narrow" panose="020B0606020202030204" pitchFamily="34" charset="0"/>
              </a:rPr>
              <a:t>1 OCT 27</a:t>
            </a:r>
          </a:p>
        </p:txBody>
      </p:sp>
      <p:sp>
        <p:nvSpPr>
          <p:cNvPr id="24" name="Isosceles Triangle 23">
            <a:extLst>
              <a:ext uri="{FF2B5EF4-FFF2-40B4-BE49-F238E27FC236}">
                <a16:creationId xmlns:a16="http://schemas.microsoft.com/office/drawing/2014/main" id="{E808ADA5-8745-83FA-B2F6-CE648CC7D1D6}"/>
              </a:ext>
            </a:extLst>
          </p:cNvPr>
          <p:cNvSpPr/>
          <p:nvPr/>
        </p:nvSpPr>
        <p:spPr>
          <a:xfrm rot="10800000">
            <a:off x="4142314" y="3189377"/>
            <a:ext cx="240549" cy="245449"/>
          </a:xfrm>
          <a:prstGeom prst="triangle">
            <a:avLst/>
          </a:prstGeom>
          <a:solidFill>
            <a:srgbClr val="22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364FC51-AE4B-F504-36E7-9CDDE5852A61}"/>
              </a:ext>
            </a:extLst>
          </p:cNvPr>
          <p:cNvSpPr/>
          <p:nvPr/>
        </p:nvSpPr>
        <p:spPr>
          <a:xfrm>
            <a:off x="4240684" y="3272687"/>
            <a:ext cx="45719" cy="769127"/>
          </a:xfrm>
          <a:prstGeom prst="rect">
            <a:avLst/>
          </a:prstGeom>
          <a:solidFill>
            <a:srgbClr val="22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21C60884-570D-892C-353D-1037D7997D48}"/>
              </a:ext>
            </a:extLst>
          </p:cNvPr>
          <p:cNvSpPr/>
          <p:nvPr/>
        </p:nvSpPr>
        <p:spPr>
          <a:xfrm rot="10800000">
            <a:off x="7768799" y="5580347"/>
            <a:ext cx="240549" cy="245449"/>
          </a:xfrm>
          <a:prstGeom prst="triangle">
            <a:avLst/>
          </a:prstGeom>
          <a:solidFill>
            <a:srgbClr val="22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C161D4A-EA22-5353-B139-F554806AC672}"/>
              </a:ext>
            </a:extLst>
          </p:cNvPr>
          <p:cNvSpPr/>
          <p:nvPr/>
        </p:nvSpPr>
        <p:spPr>
          <a:xfrm>
            <a:off x="7867169" y="5663657"/>
            <a:ext cx="45719" cy="769127"/>
          </a:xfrm>
          <a:prstGeom prst="rect">
            <a:avLst/>
          </a:prstGeom>
          <a:solidFill>
            <a:srgbClr val="22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8E1DE76-B50F-336C-DD98-FC7D21B34B2E}"/>
              </a:ext>
            </a:extLst>
          </p:cNvPr>
          <p:cNvSpPr/>
          <p:nvPr/>
        </p:nvSpPr>
        <p:spPr>
          <a:xfrm>
            <a:off x="4232429" y="4551651"/>
            <a:ext cx="7615246" cy="683187"/>
          </a:xfrm>
          <a:prstGeom prst="rect">
            <a:avLst/>
          </a:prstGeom>
          <a:solidFill>
            <a:schemeClr val="accent5">
              <a:lumMod val="20000"/>
              <a:lumOff val="8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7D408E1-F436-EB30-992B-E54CA2CCC8E2}"/>
              </a:ext>
            </a:extLst>
          </p:cNvPr>
          <p:cNvSpPr txBox="1"/>
          <p:nvPr/>
        </p:nvSpPr>
        <p:spPr>
          <a:xfrm>
            <a:off x="3728925" y="4056285"/>
            <a:ext cx="1007007" cy="369332"/>
          </a:xfrm>
          <a:prstGeom prst="rect">
            <a:avLst/>
          </a:prstGeom>
          <a:noFill/>
        </p:spPr>
        <p:txBody>
          <a:bodyPr wrap="none" rtlCol="0">
            <a:spAutoFit/>
          </a:bodyPr>
          <a:lstStyle/>
          <a:p>
            <a:r>
              <a:rPr lang="en-US" b="1" dirty="0">
                <a:latin typeface="Arial Narrow" panose="020B0606020202030204" pitchFamily="34" charset="0"/>
              </a:rPr>
              <a:t>1 OCT 26</a:t>
            </a:r>
          </a:p>
        </p:txBody>
      </p:sp>
      <p:sp>
        <p:nvSpPr>
          <p:cNvPr id="30" name="Isosceles Triangle 29">
            <a:extLst>
              <a:ext uri="{FF2B5EF4-FFF2-40B4-BE49-F238E27FC236}">
                <a16:creationId xmlns:a16="http://schemas.microsoft.com/office/drawing/2014/main" id="{0B51F03A-5D2F-20C4-EB62-C46B20C69E15}"/>
              </a:ext>
            </a:extLst>
          </p:cNvPr>
          <p:cNvSpPr/>
          <p:nvPr/>
        </p:nvSpPr>
        <p:spPr>
          <a:xfrm rot="10800000">
            <a:off x="4091510" y="4383177"/>
            <a:ext cx="240549" cy="245449"/>
          </a:xfrm>
          <a:prstGeom prst="triangle">
            <a:avLst/>
          </a:prstGeom>
          <a:solidFill>
            <a:srgbClr val="22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FDBA719-7D63-367E-1F15-B6FB0290BAE8}"/>
              </a:ext>
            </a:extLst>
          </p:cNvPr>
          <p:cNvSpPr/>
          <p:nvPr/>
        </p:nvSpPr>
        <p:spPr>
          <a:xfrm>
            <a:off x="4189880" y="4466487"/>
            <a:ext cx="45719" cy="769127"/>
          </a:xfrm>
          <a:prstGeom prst="rect">
            <a:avLst/>
          </a:prstGeom>
          <a:solidFill>
            <a:srgbClr val="22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6D650F6-3D91-BC03-F5E2-548875A626CF}"/>
              </a:ext>
            </a:extLst>
          </p:cNvPr>
          <p:cNvSpPr txBox="1"/>
          <p:nvPr/>
        </p:nvSpPr>
        <p:spPr>
          <a:xfrm>
            <a:off x="4332059" y="4620911"/>
            <a:ext cx="2667012" cy="523220"/>
          </a:xfrm>
          <a:prstGeom prst="rect">
            <a:avLst/>
          </a:prstGeom>
          <a:noFill/>
        </p:spPr>
        <p:txBody>
          <a:bodyPr wrap="none" rtlCol="0">
            <a:spAutoFit/>
          </a:bodyPr>
          <a:lstStyle/>
          <a:p>
            <a:r>
              <a:rPr lang="en-US" sz="2800" b="1" dirty="0">
                <a:latin typeface="Arial Narrow" panose="020B0606020202030204" pitchFamily="34" charset="0"/>
              </a:rPr>
              <a:t>Level 2c – C3PAO</a:t>
            </a:r>
          </a:p>
        </p:txBody>
      </p:sp>
      <p:sp>
        <p:nvSpPr>
          <p:cNvPr id="35" name="TextBox 34">
            <a:extLst>
              <a:ext uri="{FF2B5EF4-FFF2-40B4-BE49-F238E27FC236}">
                <a16:creationId xmlns:a16="http://schemas.microsoft.com/office/drawing/2014/main" id="{CB972C75-4668-686A-5D09-A7B95932901B}"/>
              </a:ext>
            </a:extLst>
          </p:cNvPr>
          <p:cNvSpPr txBox="1"/>
          <p:nvPr/>
        </p:nvSpPr>
        <p:spPr>
          <a:xfrm>
            <a:off x="8032208" y="5830189"/>
            <a:ext cx="2820003" cy="523220"/>
          </a:xfrm>
          <a:prstGeom prst="rect">
            <a:avLst/>
          </a:prstGeom>
          <a:noFill/>
        </p:spPr>
        <p:txBody>
          <a:bodyPr wrap="none" rtlCol="0">
            <a:spAutoFit/>
          </a:bodyPr>
          <a:lstStyle/>
          <a:p>
            <a:r>
              <a:rPr lang="en-US" sz="2800" b="1" dirty="0">
                <a:latin typeface="Arial Narrow" panose="020B0606020202030204" pitchFamily="34" charset="0"/>
              </a:rPr>
              <a:t>Level 3c – DIBCAC</a:t>
            </a:r>
          </a:p>
        </p:txBody>
      </p:sp>
      <p:sp>
        <p:nvSpPr>
          <p:cNvPr id="37" name="Left Brace 36">
            <a:extLst>
              <a:ext uri="{FF2B5EF4-FFF2-40B4-BE49-F238E27FC236}">
                <a16:creationId xmlns:a16="http://schemas.microsoft.com/office/drawing/2014/main" id="{6AAE2250-4FBC-E045-CD32-16D962D28972}"/>
              </a:ext>
            </a:extLst>
          </p:cNvPr>
          <p:cNvSpPr/>
          <p:nvPr/>
        </p:nvSpPr>
        <p:spPr>
          <a:xfrm rot="5400000">
            <a:off x="2335049" y="-151354"/>
            <a:ext cx="320836" cy="33888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B5AA0EFB-391E-14B4-F215-FF73055F1A6B}"/>
              </a:ext>
            </a:extLst>
          </p:cNvPr>
          <p:cNvSpPr/>
          <p:nvPr/>
        </p:nvSpPr>
        <p:spPr>
          <a:xfrm rot="5400000">
            <a:off x="5789449" y="-151354"/>
            <a:ext cx="320836" cy="33888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e 38">
            <a:extLst>
              <a:ext uri="{FF2B5EF4-FFF2-40B4-BE49-F238E27FC236}">
                <a16:creationId xmlns:a16="http://schemas.microsoft.com/office/drawing/2014/main" id="{0B6B32D2-E95E-EF4A-C5A5-249B66DB6477}"/>
              </a:ext>
            </a:extLst>
          </p:cNvPr>
          <p:cNvSpPr/>
          <p:nvPr/>
        </p:nvSpPr>
        <p:spPr>
          <a:xfrm rot="5400000">
            <a:off x="9468322" y="-375828"/>
            <a:ext cx="320836" cy="38377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ectangle 39">
            <a:extLst>
              <a:ext uri="{FF2B5EF4-FFF2-40B4-BE49-F238E27FC236}">
                <a16:creationId xmlns:a16="http://schemas.microsoft.com/office/drawing/2014/main" id="{8B34EE4B-501C-1BDC-9309-D1D264CFC6B7}"/>
              </a:ext>
            </a:extLst>
          </p:cNvPr>
          <p:cNvSpPr/>
          <p:nvPr/>
        </p:nvSpPr>
        <p:spPr>
          <a:xfrm>
            <a:off x="11404600" y="1181100"/>
            <a:ext cx="330200" cy="72564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E89CC9B4-892C-6C6D-2344-3C6408974DDB}"/>
              </a:ext>
            </a:extLst>
          </p:cNvPr>
          <p:cNvCxnSpPr>
            <a:cxnSpLocks/>
          </p:cNvCxnSpPr>
          <p:nvPr/>
        </p:nvCxnSpPr>
        <p:spPr>
          <a:xfrm flipV="1">
            <a:off x="10833100" y="1540749"/>
            <a:ext cx="901700" cy="5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250F3EF-EB20-039C-DF06-B80411CAC1FC}"/>
              </a:ext>
            </a:extLst>
          </p:cNvPr>
          <p:cNvSpPr txBox="1"/>
          <p:nvPr/>
        </p:nvSpPr>
        <p:spPr>
          <a:xfrm>
            <a:off x="9325457" y="1075149"/>
            <a:ext cx="638316" cy="369332"/>
          </a:xfrm>
          <a:prstGeom prst="rect">
            <a:avLst/>
          </a:prstGeom>
          <a:noFill/>
        </p:spPr>
        <p:txBody>
          <a:bodyPr wrap="none" rtlCol="0">
            <a:spAutoFit/>
          </a:bodyPr>
          <a:lstStyle/>
          <a:p>
            <a:r>
              <a:rPr lang="en-US" b="1" dirty="0">
                <a:latin typeface="Arial Narrow" panose="020B0606020202030204" pitchFamily="34" charset="0"/>
              </a:rPr>
              <a:t>FY28</a:t>
            </a:r>
          </a:p>
        </p:txBody>
      </p:sp>
      <p:sp>
        <p:nvSpPr>
          <p:cNvPr id="44" name="TextBox 43">
            <a:extLst>
              <a:ext uri="{FF2B5EF4-FFF2-40B4-BE49-F238E27FC236}">
                <a16:creationId xmlns:a16="http://schemas.microsoft.com/office/drawing/2014/main" id="{EE36A487-FD45-4709-19B3-0E8CC98ED0E0}"/>
              </a:ext>
            </a:extLst>
          </p:cNvPr>
          <p:cNvSpPr txBox="1"/>
          <p:nvPr/>
        </p:nvSpPr>
        <p:spPr>
          <a:xfrm>
            <a:off x="5632932" y="1075149"/>
            <a:ext cx="638316" cy="369332"/>
          </a:xfrm>
          <a:prstGeom prst="rect">
            <a:avLst/>
          </a:prstGeom>
          <a:noFill/>
        </p:spPr>
        <p:txBody>
          <a:bodyPr wrap="none" rtlCol="0">
            <a:spAutoFit/>
          </a:bodyPr>
          <a:lstStyle/>
          <a:p>
            <a:r>
              <a:rPr lang="en-US" b="1" dirty="0">
                <a:latin typeface="Arial Narrow" panose="020B0606020202030204" pitchFamily="34" charset="0"/>
              </a:rPr>
              <a:t>FY27</a:t>
            </a:r>
          </a:p>
        </p:txBody>
      </p:sp>
      <p:sp>
        <p:nvSpPr>
          <p:cNvPr id="45" name="TextBox 44">
            <a:extLst>
              <a:ext uri="{FF2B5EF4-FFF2-40B4-BE49-F238E27FC236}">
                <a16:creationId xmlns:a16="http://schemas.microsoft.com/office/drawing/2014/main" id="{E5844FDC-7116-43E8-0D96-84720E58CC96}"/>
              </a:ext>
            </a:extLst>
          </p:cNvPr>
          <p:cNvSpPr txBox="1"/>
          <p:nvPr/>
        </p:nvSpPr>
        <p:spPr>
          <a:xfrm>
            <a:off x="2181707" y="1075149"/>
            <a:ext cx="638316" cy="369332"/>
          </a:xfrm>
          <a:prstGeom prst="rect">
            <a:avLst/>
          </a:prstGeom>
          <a:noFill/>
        </p:spPr>
        <p:txBody>
          <a:bodyPr wrap="none" rtlCol="0">
            <a:spAutoFit/>
          </a:bodyPr>
          <a:lstStyle/>
          <a:p>
            <a:r>
              <a:rPr lang="en-US" b="1" dirty="0">
                <a:latin typeface="Arial Narrow" panose="020B0606020202030204" pitchFamily="34" charset="0"/>
              </a:rPr>
              <a:t>FY26</a:t>
            </a:r>
          </a:p>
        </p:txBody>
      </p:sp>
      <p:sp>
        <p:nvSpPr>
          <p:cNvPr id="46" name="Rectangle 45">
            <a:extLst>
              <a:ext uri="{FF2B5EF4-FFF2-40B4-BE49-F238E27FC236}">
                <a16:creationId xmlns:a16="http://schemas.microsoft.com/office/drawing/2014/main" id="{18F093A3-3EE6-8A10-21C2-DAAA6230F7CB}"/>
              </a:ext>
            </a:extLst>
          </p:cNvPr>
          <p:cNvSpPr/>
          <p:nvPr/>
        </p:nvSpPr>
        <p:spPr>
          <a:xfrm>
            <a:off x="844732" y="2182169"/>
            <a:ext cx="3387698" cy="683187"/>
          </a:xfrm>
          <a:prstGeom prst="rect">
            <a:avLst/>
          </a:prstGeom>
          <a:pattFill prst="wdUpDiag">
            <a:fgClr>
              <a:srgbClr val="92D050"/>
            </a:fgClr>
            <a:bgClr>
              <a:schemeClr val="tx2"/>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Isosceles Triangle 46">
            <a:extLst>
              <a:ext uri="{FF2B5EF4-FFF2-40B4-BE49-F238E27FC236}">
                <a16:creationId xmlns:a16="http://schemas.microsoft.com/office/drawing/2014/main" id="{A7576F48-86A2-EF59-EB88-0D14DE97E840}"/>
              </a:ext>
            </a:extLst>
          </p:cNvPr>
          <p:cNvSpPr/>
          <p:nvPr/>
        </p:nvSpPr>
        <p:spPr>
          <a:xfrm rot="10800000">
            <a:off x="702683" y="2007475"/>
            <a:ext cx="240549" cy="245449"/>
          </a:xfrm>
          <a:prstGeom prst="triangle">
            <a:avLst/>
          </a:prstGeom>
          <a:solidFill>
            <a:srgbClr val="22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9DDD005C-567C-3291-300C-A9E5F29EDEFA}"/>
              </a:ext>
            </a:extLst>
          </p:cNvPr>
          <p:cNvSpPr/>
          <p:nvPr/>
        </p:nvSpPr>
        <p:spPr>
          <a:xfrm>
            <a:off x="801053" y="2090785"/>
            <a:ext cx="45719" cy="769127"/>
          </a:xfrm>
          <a:prstGeom prst="rect">
            <a:avLst/>
          </a:prstGeom>
          <a:solidFill>
            <a:srgbClr val="22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9" name="TextBox 48">
            <a:extLst>
              <a:ext uri="{FF2B5EF4-FFF2-40B4-BE49-F238E27FC236}">
                <a16:creationId xmlns:a16="http://schemas.microsoft.com/office/drawing/2014/main" id="{1A08080A-1494-65FA-F0C1-61442471348A}"/>
              </a:ext>
            </a:extLst>
          </p:cNvPr>
          <p:cNvSpPr txBox="1"/>
          <p:nvPr/>
        </p:nvSpPr>
        <p:spPr>
          <a:xfrm>
            <a:off x="1041602" y="2213738"/>
            <a:ext cx="5038559" cy="523220"/>
          </a:xfrm>
          <a:prstGeom prst="rect">
            <a:avLst/>
          </a:prstGeom>
          <a:noFill/>
        </p:spPr>
        <p:txBody>
          <a:bodyPr wrap="none" rtlCol="0">
            <a:spAutoFit/>
          </a:bodyPr>
          <a:lstStyle/>
          <a:p>
            <a:r>
              <a:rPr lang="en-US" sz="2800" b="1" dirty="0">
                <a:latin typeface="Arial Narrow" panose="020B0606020202030204" pitchFamily="34" charset="0"/>
              </a:rPr>
              <a:t>Level 1 – Self-certification [no CUI]</a:t>
            </a:r>
          </a:p>
        </p:txBody>
      </p:sp>
      <p:sp>
        <p:nvSpPr>
          <p:cNvPr id="3" name="TextBox 2">
            <a:extLst>
              <a:ext uri="{FF2B5EF4-FFF2-40B4-BE49-F238E27FC236}">
                <a16:creationId xmlns:a16="http://schemas.microsoft.com/office/drawing/2014/main" id="{139BB5E9-1D49-D982-EE88-BEFEE7A96C36}"/>
              </a:ext>
            </a:extLst>
          </p:cNvPr>
          <p:cNvSpPr txBox="1"/>
          <p:nvPr/>
        </p:nvSpPr>
        <p:spPr>
          <a:xfrm>
            <a:off x="4340378" y="3422220"/>
            <a:ext cx="5774338" cy="523220"/>
          </a:xfrm>
          <a:prstGeom prst="rect">
            <a:avLst/>
          </a:prstGeom>
          <a:noFill/>
        </p:spPr>
        <p:txBody>
          <a:bodyPr wrap="none" rtlCol="0">
            <a:spAutoFit/>
          </a:bodyPr>
          <a:lstStyle/>
          <a:p>
            <a:r>
              <a:rPr lang="en-US" sz="2800" b="1" dirty="0">
                <a:latin typeface="Arial Narrow" panose="020B0606020202030204" pitchFamily="34" charset="0"/>
              </a:rPr>
              <a:t>Level 2s – Self-certification [CUI in play]</a:t>
            </a:r>
          </a:p>
        </p:txBody>
      </p:sp>
      <p:sp>
        <p:nvSpPr>
          <p:cNvPr id="6" name="TextBox 5">
            <a:extLst>
              <a:ext uri="{FF2B5EF4-FFF2-40B4-BE49-F238E27FC236}">
                <a16:creationId xmlns:a16="http://schemas.microsoft.com/office/drawing/2014/main" id="{5B573B94-663E-EC8C-6E7B-9D00307B96CA}"/>
              </a:ext>
            </a:extLst>
          </p:cNvPr>
          <p:cNvSpPr txBox="1"/>
          <p:nvPr/>
        </p:nvSpPr>
        <p:spPr>
          <a:xfrm>
            <a:off x="127668" y="6432784"/>
            <a:ext cx="6134792" cy="307777"/>
          </a:xfrm>
          <a:prstGeom prst="rect">
            <a:avLst/>
          </a:prstGeom>
          <a:noFill/>
        </p:spPr>
        <p:txBody>
          <a:bodyPr wrap="square">
            <a:spAutoFit/>
          </a:bodyPr>
          <a:lstStyle/>
          <a:p>
            <a:r>
              <a:rPr lang="en-US" sz="1400" dirty="0"/>
              <a:t>Plans of Action and Milestones (POA&amp;Ms)</a:t>
            </a:r>
          </a:p>
        </p:txBody>
      </p:sp>
      <p:sp>
        <p:nvSpPr>
          <p:cNvPr id="8" name="TextBox 7">
            <a:extLst>
              <a:ext uri="{FF2B5EF4-FFF2-40B4-BE49-F238E27FC236}">
                <a16:creationId xmlns:a16="http://schemas.microsoft.com/office/drawing/2014/main" id="{6E718ADC-FD50-A5E6-754C-8AF275FC3C9E}"/>
              </a:ext>
            </a:extLst>
          </p:cNvPr>
          <p:cNvSpPr txBox="1"/>
          <p:nvPr/>
        </p:nvSpPr>
        <p:spPr>
          <a:xfrm>
            <a:off x="10666336" y="3537086"/>
            <a:ext cx="1476528" cy="338554"/>
          </a:xfrm>
          <a:prstGeom prst="rect">
            <a:avLst/>
          </a:prstGeom>
          <a:noFill/>
        </p:spPr>
        <p:txBody>
          <a:bodyPr wrap="square">
            <a:spAutoFit/>
          </a:bodyPr>
          <a:lstStyle/>
          <a:p>
            <a:r>
              <a:rPr lang="en-US" sz="1600" dirty="0"/>
              <a:t>(POA&amp;Ms)</a:t>
            </a:r>
          </a:p>
        </p:txBody>
      </p:sp>
      <p:sp>
        <p:nvSpPr>
          <p:cNvPr id="12" name="TextBox 11">
            <a:extLst>
              <a:ext uri="{FF2B5EF4-FFF2-40B4-BE49-F238E27FC236}">
                <a16:creationId xmlns:a16="http://schemas.microsoft.com/office/drawing/2014/main" id="{D7DA6900-2E4B-CB03-4B96-165C8FE4681D}"/>
              </a:ext>
            </a:extLst>
          </p:cNvPr>
          <p:cNvSpPr txBox="1"/>
          <p:nvPr/>
        </p:nvSpPr>
        <p:spPr>
          <a:xfrm>
            <a:off x="10666336" y="4734398"/>
            <a:ext cx="1476528" cy="338554"/>
          </a:xfrm>
          <a:prstGeom prst="rect">
            <a:avLst/>
          </a:prstGeom>
          <a:noFill/>
        </p:spPr>
        <p:txBody>
          <a:bodyPr wrap="square">
            <a:spAutoFit/>
          </a:bodyPr>
          <a:lstStyle/>
          <a:p>
            <a:r>
              <a:rPr lang="en-US" sz="1600" dirty="0"/>
              <a:t>(POA&amp;Ms)</a:t>
            </a:r>
          </a:p>
        </p:txBody>
      </p:sp>
      <p:sp>
        <p:nvSpPr>
          <p:cNvPr id="13" name="TextBox 12">
            <a:extLst>
              <a:ext uri="{FF2B5EF4-FFF2-40B4-BE49-F238E27FC236}">
                <a16:creationId xmlns:a16="http://schemas.microsoft.com/office/drawing/2014/main" id="{2E272A8F-7FAF-E8C0-DCFC-406BDF520DD1}"/>
              </a:ext>
            </a:extLst>
          </p:cNvPr>
          <p:cNvSpPr txBox="1"/>
          <p:nvPr/>
        </p:nvSpPr>
        <p:spPr>
          <a:xfrm>
            <a:off x="10545175" y="5927829"/>
            <a:ext cx="1476528" cy="338554"/>
          </a:xfrm>
          <a:prstGeom prst="rect">
            <a:avLst/>
          </a:prstGeom>
          <a:noFill/>
        </p:spPr>
        <p:txBody>
          <a:bodyPr wrap="square">
            <a:spAutoFit/>
          </a:bodyPr>
          <a:lstStyle/>
          <a:p>
            <a:pPr algn="ctr"/>
            <a:r>
              <a:rPr lang="en-US" sz="1600" dirty="0"/>
              <a:t>(POA&amp;Ms)</a:t>
            </a:r>
          </a:p>
        </p:txBody>
      </p:sp>
      <p:sp>
        <p:nvSpPr>
          <p:cNvPr id="2" name="Rectangle: Rounded Corners 1">
            <a:extLst>
              <a:ext uri="{FF2B5EF4-FFF2-40B4-BE49-F238E27FC236}">
                <a16:creationId xmlns:a16="http://schemas.microsoft.com/office/drawing/2014/main" id="{B13AA0FE-A2CD-DE13-CBD8-48ED665D57BF}"/>
              </a:ext>
            </a:extLst>
          </p:cNvPr>
          <p:cNvSpPr/>
          <p:nvPr/>
        </p:nvSpPr>
        <p:spPr>
          <a:xfrm>
            <a:off x="282713" y="1035180"/>
            <a:ext cx="4011947" cy="5397604"/>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41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3788230" y="29643"/>
            <a:ext cx="4299856" cy="832920"/>
          </a:xfrm>
        </p:spPr>
        <p:txBody>
          <a:bodyPr/>
          <a:lstStyle/>
          <a:p>
            <a:pPr algn="ctr"/>
            <a:r>
              <a:rPr lang="en-US" dirty="0">
                <a:latin typeface="+mn-lt"/>
              </a:rPr>
              <a:t>…the CMMC ASK</a:t>
            </a:r>
          </a:p>
        </p:txBody>
      </p:sp>
      <p:sp>
        <p:nvSpPr>
          <p:cNvPr id="4" name="Text Placeholder 2"/>
          <p:cNvSpPr txBox="1">
            <a:spLocks/>
          </p:cNvSpPr>
          <p:nvPr/>
        </p:nvSpPr>
        <p:spPr>
          <a:xfrm>
            <a:off x="2479069" y="1028700"/>
            <a:ext cx="9299488"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pic>
        <p:nvPicPr>
          <p:cNvPr id="3" name="Picture 2">
            <a:extLst>
              <a:ext uri="{FF2B5EF4-FFF2-40B4-BE49-F238E27FC236}">
                <a16:creationId xmlns:a16="http://schemas.microsoft.com/office/drawing/2014/main" id="{92F7D155-A334-9454-2F85-FAB3CD093FF5}"/>
              </a:ext>
            </a:extLst>
          </p:cNvPr>
          <p:cNvPicPr>
            <a:picLocks noChangeAspect="1"/>
          </p:cNvPicPr>
          <p:nvPr/>
        </p:nvPicPr>
        <p:blipFill>
          <a:blip r:embed="rId3"/>
          <a:stretch>
            <a:fillRect/>
          </a:stretch>
        </p:blipFill>
        <p:spPr>
          <a:xfrm>
            <a:off x="10309652" y="4467537"/>
            <a:ext cx="1751527" cy="2172750"/>
          </a:xfrm>
          <a:prstGeom prst="rect">
            <a:avLst/>
          </a:prstGeom>
        </p:spPr>
      </p:pic>
      <p:sp>
        <p:nvSpPr>
          <p:cNvPr id="5" name="Text Placeholder 2">
            <a:extLst>
              <a:ext uri="{FF2B5EF4-FFF2-40B4-BE49-F238E27FC236}">
                <a16:creationId xmlns:a16="http://schemas.microsoft.com/office/drawing/2014/main" id="{DD695620-CEEC-7832-4E66-B6CF1BF10E84}"/>
              </a:ext>
            </a:extLst>
          </p:cNvPr>
          <p:cNvSpPr txBox="1">
            <a:spLocks/>
          </p:cNvSpPr>
          <p:nvPr/>
        </p:nvSpPr>
        <p:spPr>
          <a:xfrm>
            <a:off x="701783" y="1028700"/>
            <a:ext cx="11185416" cy="3753793"/>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685800" indent="-685800">
              <a:lnSpc>
                <a:spcPct val="150000"/>
              </a:lnSpc>
              <a:buFont typeface="Arial" panose="020B0604020202020204" pitchFamily="34" charset="0"/>
              <a:buChar char="•"/>
            </a:pPr>
            <a:r>
              <a:rPr lang="en-US" sz="2800" dirty="0">
                <a:solidFill>
                  <a:schemeClr val="tx1"/>
                </a:solidFill>
              </a:rPr>
              <a:t>Prioritize and support CMMC compliance</a:t>
            </a:r>
          </a:p>
          <a:p>
            <a:pPr marL="685800" indent="-685800">
              <a:lnSpc>
                <a:spcPct val="150000"/>
              </a:lnSpc>
              <a:buFont typeface="Arial" panose="020B0604020202020204" pitchFamily="34" charset="0"/>
              <a:buChar char="•"/>
            </a:pPr>
            <a:r>
              <a:rPr lang="en-US" sz="2800" dirty="0">
                <a:solidFill>
                  <a:schemeClr val="tx1"/>
                </a:solidFill>
              </a:rPr>
              <a:t>Educate your organization on CMMC requirements</a:t>
            </a:r>
          </a:p>
          <a:p>
            <a:pPr marL="685800" indent="-685800">
              <a:lnSpc>
                <a:spcPct val="150000"/>
              </a:lnSpc>
              <a:buFont typeface="Arial" panose="020B0604020202020204" pitchFamily="34" charset="0"/>
              <a:buChar char="•"/>
            </a:pPr>
            <a:r>
              <a:rPr lang="en-US" sz="2800" dirty="0">
                <a:solidFill>
                  <a:schemeClr val="tx1"/>
                </a:solidFill>
              </a:rPr>
              <a:t>Put in plan to achieve CMMC Level 1 by 1 OCT 25</a:t>
            </a:r>
          </a:p>
          <a:p>
            <a:pPr marL="685800" indent="-685800">
              <a:lnSpc>
                <a:spcPct val="150000"/>
              </a:lnSpc>
              <a:buFont typeface="Arial" panose="020B0604020202020204" pitchFamily="34" charset="0"/>
              <a:buChar char="•"/>
            </a:pPr>
            <a:r>
              <a:rPr lang="en-US" sz="2800" dirty="0">
                <a:solidFill>
                  <a:schemeClr val="tx1"/>
                </a:solidFill>
              </a:rPr>
              <a:t>Recommend CMMC backcheck metrics, measure progress/risk</a:t>
            </a:r>
          </a:p>
          <a:p>
            <a:pPr marL="685800" indent="-685800">
              <a:lnSpc>
                <a:spcPct val="150000"/>
              </a:lnSpc>
              <a:buFont typeface="Arial" panose="020B0604020202020204" pitchFamily="34" charset="0"/>
              <a:buChar char="•"/>
            </a:pPr>
            <a:r>
              <a:rPr lang="en-US" sz="2800" dirty="0">
                <a:solidFill>
                  <a:schemeClr val="tx1"/>
                </a:solidFill>
              </a:rPr>
              <a:t>Actively engage with PTACs for Small Business partners</a:t>
            </a:r>
          </a:p>
          <a:p>
            <a:pPr marL="685800" indent="-685800">
              <a:lnSpc>
                <a:spcPct val="150000"/>
              </a:lnSpc>
              <a:buFont typeface="Arial" panose="020B0604020202020204" pitchFamily="34" charset="0"/>
              <a:buChar char="•"/>
            </a:pPr>
            <a:r>
              <a:rPr lang="en-US" sz="2800" dirty="0">
                <a:solidFill>
                  <a:schemeClr val="tx1"/>
                </a:solidFill>
              </a:rPr>
              <a:t>Cover CMMC in Customer/Partner/Trade Org meetings</a:t>
            </a:r>
          </a:p>
          <a:p>
            <a:pPr marL="685800" indent="-685800">
              <a:lnSpc>
                <a:spcPct val="150000"/>
              </a:lnSpc>
              <a:buFont typeface="Arial" panose="020B0604020202020204" pitchFamily="34" charset="0"/>
              <a:buChar char="•"/>
            </a:pPr>
            <a:endParaRPr lang="en-US" sz="2800" dirty="0">
              <a:solidFill>
                <a:schemeClr val="tx1"/>
              </a:solidFill>
            </a:endParaRPr>
          </a:p>
          <a:p>
            <a:pPr marL="685800" indent="-685800">
              <a:lnSpc>
                <a:spcPct val="150000"/>
              </a:lnSpc>
              <a:buFont typeface="Arial" panose="020B0604020202020204" pitchFamily="34" charset="0"/>
              <a:buChar char="•"/>
            </a:pPr>
            <a:endParaRPr lang="en-US" sz="2800" dirty="0">
              <a:solidFill>
                <a:schemeClr val="tx1"/>
              </a:solidFill>
            </a:endParaRPr>
          </a:p>
          <a:p>
            <a:pPr marL="685800" indent="-685800">
              <a:lnSpc>
                <a:spcPct val="150000"/>
              </a:lnSpc>
              <a:buFont typeface="Arial" panose="020B0604020202020204" pitchFamily="34" charset="0"/>
              <a:buChar char="•"/>
            </a:pPr>
            <a:endParaRPr lang="en-US" sz="2800" dirty="0">
              <a:solidFill>
                <a:schemeClr val="tx1"/>
              </a:solidFill>
            </a:endParaRPr>
          </a:p>
          <a:p>
            <a:pPr marL="685800" indent="-685800">
              <a:lnSpc>
                <a:spcPct val="150000"/>
              </a:lnSpc>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57171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87" y="0"/>
            <a:ext cx="12309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7988" y="0"/>
            <a:ext cx="12309987" cy="6845300"/>
          </a:xfrm>
          <a:prstGeom prst="rect">
            <a:avLst/>
          </a:prstGeom>
          <a:solidFill>
            <a:srgbClr val="CC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Content Placeholder 2"/>
          <p:cNvSpPr txBox="1">
            <a:spLocks/>
          </p:cNvSpPr>
          <p:nvPr/>
        </p:nvSpPr>
        <p:spPr bwMode="auto">
          <a:xfrm>
            <a:off x="-117988" y="2625726"/>
            <a:ext cx="12309987" cy="1236663"/>
          </a:xfrm>
          <a:prstGeom prst="rect">
            <a:avLst/>
          </a:prstGeom>
          <a:noFill/>
          <a:ln w="9525">
            <a:noFill/>
            <a:miter lim="800000"/>
            <a:headEnd/>
            <a:tailEnd/>
          </a:ln>
        </p:spPr>
        <p:txBody>
          <a:bodyPr/>
          <a:lstStyle/>
          <a:p>
            <a:pPr marL="342900" indent="-342900" algn="ctr">
              <a:spcBef>
                <a:spcPct val="20000"/>
              </a:spcBef>
              <a:defRPr/>
            </a:pPr>
            <a:r>
              <a:rPr lang="en-US" sz="6600" b="1" kern="0" dirty="0">
                <a:solidFill>
                  <a:schemeClr val="tx2"/>
                </a:solidFill>
              </a:rPr>
              <a:t>IMPLEMENTATION</a:t>
            </a:r>
          </a:p>
          <a:p>
            <a:pPr marL="342900" indent="-342900" algn="ctr">
              <a:spcBef>
                <a:spcPct val="20000"/>
              </a:spcBef>
              <a:buFont typeface="Wingdings" pitchFamily="2" charset="2"/>
              <a:buChar char="§"/>
              <a:defRPr/>
            </a:pPr>
            <a:endParaRPr lang="en-US" sz="6600" b="1" kern="0" dirty="0">
              <a:solidFill>
                <a:schemeClr val="tx2"/>
              </a:solidFill>
            </a:endParaRPr>
          </a:p>
          <a:p>
            <a:pPr marL="342900" indent="-342900" algn="ctr">
              <a:spcBef>
                <a:spcPct val="20000"/>
              </a:spcBef>
              <a:buFont typeface="Wingdings" pitchFamily="2" charset="2"/>
              <a:buChar char="§"/>
              <a:defRPr/>
            </a:pPr>
            <a:endParaRPr lang="en-US" sz="6000" b="1" kern="0" dirty="0">
              <a:solidFill>
                <a:schemeClr val="tx2"/>
              </a:solidFill>
            </a:endParaRPr>
          </a:p>
          <a:p>
            <a:pPr marL="342900" indent="-342900" algn="ctr">
              <a:spcBef>
                <a:spcPct val="20000"/>
              </a:spcBef>
              <a:buFont typeface="Wingdings" pitchFamily="2" charset="2"/>
              <a:buChar char="§"/>
              <a:defRPr/>
            </a:pPr>
            <a:endParaRPr lang="en-US" sz="6000" b="1" kern="0" dirty="0">
              <a:solidFill>
                <a:schemeClr val="tx2"/>
              </a:solidFill>
            </a:endParaRPr>
          </a:p>
          <a:p>
            <a:pPr marL="342900" indent="-342900" algn="ctr">
              <a:spcBef>
                <a:spcPct val="20000"/>
              </a:spcBef>
              <a:buFont typeface="Wingdings" pitchFamily="2" charset="2"/>
              <a:buChar char="§"/>
              <a:defRPr/>
            </a:pPr>
            <a:endParaRPr lang="en-US" sz="6600" b="1" kern="0" dirty="0">
              <a:solidFill>
                <a:schemeClr val="tx2"/>
              </a:solidFill>
            </a:endParaRPr>
          </a:p>
          <a:p>
            <a:pPr marL="742950" lvl="1" indent="-285750" algn="ctr">
              <a:spcBef>
                <a:spcPct val="20000"/>
              </a:spcBef>
              <a:buSzPct val="75000"/>
              <a:buFont typeface="Arial" charset="0"/>
              <a:buChar char="►"/>
              <a:defRPr/>
            </a:pPr>
            <a:endParaRPr lang="en-US" sz="6000" b="1" kern="0" dirty="0">
              <a:solidFill>
                <a:schemeClr val="tx2"/>
              </a:solidFill>
            </a:endParaRPr>
          </a:p>
          <a:p>
            <a:pPr marL="342900" indent="-342900" algn="ctr">
              <a:spcBef>
                <a:spcPct val="20000"/>
              </a:spcBef>
              <a:defRPr/>
            </a:pPr>
            <a:endParaRPr lang="en-US" sz="6600" b="1" kern="0" dirty="0">
              <a:solidFill>
                <a:schemeClr val="tx2"/>
              </a:solidFill>
            </a:endParaRPr>
          </a:p>
          <a:p>
            <a:pPr marL="342900" indent="-342900" algn="ctr">
              <a:spcBef>
                <a:spcPct val="20000"/>
              </a:spcBef>
              <a:buFont typeface="Wingdings" pitchFamily="2" charset="2"/>
              <a:buChar char="§"/>
              <a:defRPr/>
            </a:pPr>
            <a:endParaRPr lang="en-US" sz="8000" b="1" kern="0" dirty="0">
              <a:solidFill>
                <a:schemeClr val="tx2"/>
              </a:solidFill>
            </a:endParaRPr>
          </a:p>
          <a:p>
            <a:pPr marL="342900" indent="-342900" algn="ctr">
              <a:spcBef>
                <a:spcPct val="20000"/>
              </a:spcBef>
              <a:buFont typeface="Wingdings" pitchFamily="2" charset="2"/>
              <a:buChar char="§"/>
              <a:defRPr/>
            </a:pPr>
            <a:endParaRPr lang="en-US" sz="6600" b="1" kern="0" dirty="0">
              <a:solidFill>
                <a:schemeClr val="tx2"/>
              </a:solidFill>
            </a:endParaRPr>
          </a:p>
          <a:p>
            <a:pPr marL="342900" indent="-342900" algn="ctr">
              <a:spcBef>
                <a:spcPct val="20000"/>
              </a:spcBef>
              <a:defRPr/>
            </a:pPr>
            <a:r>
              <a:rPr lang="en-US" sz="4400" b="1" kern="0" dirty="0">
                <a:solidFill>
                  <a:schemeClr val="tx2"/>
                </a:solidFill>
              </a:rPr>
              <a:t>	</a:t>
            </a:r>
          </a:p>
          <a:p>
            <a:pPr marL="342900" indent="-342900" algn="ctr">
              <a:spcBef>
                <a:spcPct val="20000"/>
              </a:spcBef>
              <a:defRPr/>
            </a:pPr>
            <a:r>
              <a:rPr lang="en-US" sz="4400" b="1" kern="0" dirty="0">
                <a:solidFill>
                  <a:schemeClr val="tx2"/>
                </a:solidFill>
              </a:rPr>
              <a:t>					</a:t>
            </a:r>
            <a:endParaRPr lang="en-US" sz="6600" b="1" kern="0" dirty="0">
              <a:solidFill>
                <a:schemeClr val="tx2"/>
              </a:solidFill>
            </a:endParaRPr>
          </a:p>
          <a:p>
            <a:pPr marL="342900" indent="-342900" algn="ctr">
              <a:spcBef>
                <a:spcPct val="20000"/>
              </a:spcBef>
              <a:buFont typeface="Wingdings" pitchFamily="2" charset="2"/>
              <a:buChar char="§"/>
              <a:defRPr/>
            </a:pPr>
            <a:endParaRPr lang="en-US" sz="7200" b="1" kern="0" dirty="0">
              <a:solidFill>
                <a:schemeClr val="tx2"/>
              </a:solidFill>
            </a:endParaRPr>
          </a:p>
        </p:txBody>
      </p:sp>
      <p:pic>
        <p:nvPicPr>
          <p:cNvPr id="11269" name="Picture 8" descr="USAC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498" y="5638801"/>
            <a:ext cx="75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9"/>
          <p:cNvSpPr txBox="1">
            <a:spLocks noChangeArrowheads="1"/>
          </p:cNvSpPr>
          <p:nvPr/>
        </p:nvSpPr>
        <p:spPr bwMode="auto">
          <a:xfrm>
            <a:off x="9302648" y="6354763"/>
            <a:ext cx="2606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dirty="0">
                <a:solidFill>
                  <a:schemeClr val="tx2"/>
                </a:solidFill>
              </a:rPr>
              <a:t>BUILDING STRONG</a:t>
            </a:r>
            <a:r>
              <a:rPr lang="en-US" altLang="en-US" sz="1400" b="1" baseline="-25000" dirty="0">
                <a:solidFill>
                  <a:schemeClr val="tx2"/>
                </a:solidFill>
              </a:rPr>
              <a:t>®</a:t>
            </a:r>
          </a:p>
        </p:txBody>
      </p:sp>
      <p:sp>
        <p:nvSpPr>
          <p:cNvPr id="11271" name="Line 10"/>
          <p:cNvSpPr>
            <a:spLocks noChangeShapeType="1"/>
          </p:cNvSpPr>
          <p:nvPr/>
        </p:nvSpPr>
        <p:spPr bwMode="auto">
          <a:xfrm flipH="1">
            <a:off x="-113073" y="6248400"/>
            <a:ext cx="123444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78169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1A7EBE-0AF0-90CF-BD40-FEE491088D7B}"/>
              </a:ext>
            </a:extLst>
          </p:cNvPr>
          <p:cNvSpPr>
            <a:spLocks noGrp="1"/>
          </p:cNvSpPr>
          <p:nvPr>
            <p:ph type="body" idx="1"/>
          </p:nvPr>
        </p:nvSpPr>
        <p:spPr>
          <a:xfrm>
            <a:off x="1581404" y="1746408"/>
            <a:ext cx="8903716" cy="3365183"/>
          </a:xfrm>
        </p:spPr>
        <p:txBody>
          <a:bodyPr/>
          <a:lstStyle/>
          <a:p>
            <a:pPr algn="ctr"/>
            <a:r>
              <a:rPr lang="en-US" sz="4000" b="1" dirty="0">
                <a:solidFill>
                  <a:srgbClr val="C00000"/>
                </a:solidFill>
              </a:rPr>
              <a:t>DoD and the Defense Industrial Base (DIB) face increased security risks due to slow / no compliance with DoD mandates related to Controlled Unclassified Information (CUI).</a:t>
            </a:r>
            <a:endParaRPr lang="en-US" sz="4000" dirty="0"/>
          </a:p>
        </p:txBody>
      </p:sp>
      <p:sp>
        <p:nvSpPr>
          <p:cNvPr id="4" name="Footer Placeholder 3">
            <a:extLst>
              <a:ext uri="{FF2B5EF4-FFF2-40B4-BE49-F238E27FC236}">
                <a16:creationId xmlns:a16="http://schemas.microsoft.com/office/drawing/2014/main" id="{79D7D3CB-C7D6-08FF-4397-C2DAA2862803}"/>
              </a:ext>
            </a:extLst>
          </p:cNvPr>
          <p:cNvSpPr>
            <a:spLocks noGrp="1"/>
          </p:cNvSpPr>
          <p:nvPr>
            <p:ph type="ftr" sz="quarter" idx="5"/>
          </p:nvPr>
        </p:nvSpPr>
        <p:spPr/>
        <p:txBody>
          <a:bodyPr/>
          <a:lstStyle/>
          <a:p>
            <a:pPr marL="12700">
              <a:lnSpc>
                <a:spcPts val="955"/>
              </a:lnSpc>
            </a:pPr>
            <a:r>
              <a:rPr lang="en-US" spc="-5"/>
              <a:t>CUI</a:t>
            </a:r>
            <a:endParaRPr lang="en-US" spc="-5" dirty="0"/>
          </a:p>
        </p:txBody>
      </p:sp>
      <p:sp>
        <p:nvSpPr>
          <p:cNvPr id="5" name="Slide Number Placeholder 4">
            <a:extLst>
              <a:ext uri="{FF2B5EF4-FFF2-40B4-BE49-F238E27FC236}">
                <a16:creationId xmlns:a16="http://schemas.microsoft.com/office/drawing/2014/main" id="{97FD0E62-86E5-4118-D57E-828F1F926639}"/>
              </a:ext>
            </a:extLst>
          </p:cNvPr>
          <p:cNvSpPr>
            <a:spLocks noGrp="1"/>
          </p:cNvSpPr>
          <p:nvPr>
            <p:ph type="sldNum" sz="quarter" idx="7"/>
          </p:nvPr>
        </p:nvSpPr>
        <p:spPr/>
        <p:txBody>
          <a:bodyPr/>
          <a:lstStyle/>
          <a:p>
            <a:pPr marL="38100">
              <a:lnSpc>
                <a:spcPts val="1810"/>
              </a:lnSpc>
            </a:pPr>
            <a:r>
              <a:rPr lang="en-US" dirty="0"/>
              <a:t> </a:t>
            </a:r>
          </a:p>
        </p:txBody>
      </p:sp>
      <p:sp>
        <p:nvSpPr>
          <p:cNvPr id="2" name="Title 1">
            <a:extLst>
              <a:ext uri="{FF2B5EF4-FFF2-40B4-BE49-F238E27FC236}">
                <a16:creationId xmlns:a16="http://schemas.microsoft.com/office/drawing/2014/main" id="{C77D538D-9022-545B-27CC-E8C39ECB4014}"/>
              </a:ext>
            </a:extLst>
          </p:cNvPr>
          <p:cNvSpPr>
            <a:spLocks noGrp="1"/>
          </p:cNvSpPr>
          <p:nvPr>
            <p:ph type="title"/>
          </p:nvPr>
        </p:nvSpPr>
        <p:spPr>
          <a:xfrm>
            <a:off x="1971040" y="10160"/>
            <a:ext cx="8514080" cy="832920"/>
          </a:xfrm>
        </p:spPr>
        <p:txBody>
          <a:bodyPr/>
          <a:lstStyle/>
          <a:p>
            <a:pPr algn="ctr"/>
            <a:r>
              <a:rPr lang="en-US" sz="3600" dirty="0"/>
              <a:t>PROBLEM STATEMENT</a:t>
            </a:r>
          </a:p>
        </p:txBody>
      </p:sp>
    </p:spTree>
    <p:extLst>
      <p:ext uri="{BB962C8B-B14F-4D97-AF65-F5344CB8AC3E}">
        <p14:creationId xmlns:p14="http://schemas.microsoft.com/office/powerpoint/2010/main" val="733471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883920" y="29643"/>
            <a:ext cx="10617200" cy="832920"/>
          </a:xfrm>
        </p:spPr>
        <p:txBody>
          <a:bodyPr/>
          <a:lstStyle/>
          <a:p>
            <a:pPr algn="ctr"/>
            <a:r>
              <a:rPr lang="en-US" dirty="0">
                <a:latin typeface="+mn-lt"/>
              </a:rPr>
              <a:t>IMPLEMENTATION LINES OF EFFORT</a:t>
            </a:r>
          </a:p>
        </p:txBody>
      </p:sp>
      <p:sp>
        <p:nvSpPr>
          <p:cNvPr id="4" name="Text Placeholder 2"/>
          <p:cNvSpPr txBox="1">
            <a:spLocks/>
          </p:cNvSpPr>
          <p:nvPr/>
        </p:nvSpPr>
        <p:spPr>
          <a:xfrm>
            <a:off x="2479069" y="1028700"/>
            <a:ext cx="9299488"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5" name="Text Placeholder 2">
            <a:extLst>
              <a:ext uri="{FF2B5EF4-FFF2-40B4-BE49-F238E27FC236}">
                <a16:creationId xmlns:a16="http://schemas.microsoft.com/office/drawing/2014/main" id="{DD695620-CEEC-7832-4E66-B6CF1BF10E84}"/>
              </a:ext>
            </a:extLst>
          </p:cNvPr>
          <p:cNvSpPr txBox="1">
            <a:spLocks/>
          </p:cNvSpPr>
          <p:nvPr/>
        </p:nvSpPr>
        <p:spPr>
          <a:xfrm>
            <a:off x="1103870" y="1206767"/>
            <a:ext cx="10397250" cy="5436855"/>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685800" indent="-685800">
              <a:buFont typeface="Arial" panose="020B0604020202020204" pitchFamily="34" charset="0"/>
              <a:buChar char="•"/>
            </a:pPr>
            <a:r>
              <a:rPr lang="en-US" sz="3200" dirty="0">
                <a:solidFill>
                  <a:schemeClr val="tx1"/>
                </a:solidFill>
              </a:rPr>
              <a:t>Form CMMC Task Force [CT]</a:t>
            </a:r>
          </a:p>
          <a:p>
            <a:pPr marL="685800" indent="-685800">
              <a:buFont typeface="Arial" panose="020B0604020202020204" pitchFamily="34" charset="0"/>
              <a:buChar char="•"/>
            </a:pPr>
            <a:r>
              <a:rPr lang="en-US" sz="3200" dirty="0">
                <a:solidFill>
                  <a:schemeClr val="tx1"/>
                </a:solidFill>
              </a:rPr>
              <a:t>HQ OPORD for Commanders [CT]</a:t>
            </a:r>
          </a:p>
          <a:p>
            <a:pPr marL="685800" indent="-685800">
              <a:buFont typeface="Arial" panose="020B0604020202020204" pitchFamily="34" charset="0"/>
              <a:buChar char="•"/>
            </a:pPr>
            <a:r>
              <a:rPr lang="en-US" sz="3200" dirty="0">
                <a:solidFill>
                  <a:schemeClr val="tx1"/>
                </a:solidFill>
              </a:rPr>
              <a:t>DIB training [CT]</a:t>
            </a:r>
          </a:p>
          <a:p>
            <a:pPr marL="685800" indent="-685800">
              <a:buFont typeface="Arial" panose="020B0604020202020204" pitchFamily="34" charset="0"/>
              <a:buChar char="•"/>
            </a:pPr>
            <a:r>
              <a:rPr lang="en-US" sz="3200" dirty="0">
                <a:solidFill>
                  <a:schemeClr val="tx1"/>
                </a:solidFill>
              </a:rPr>
              <a:t>Standardize procedures [CT/EC]</a:t>
            </a:r>
          </a:p>
          <a:p>
            <a:pPr marL="685800" indent="-685800">
              <a:buFont typeface="Arial" panose="020B0604020202020204" pitchFamily="34" charset="0"/>
              <a:buChar char="•"/>
            </a:pPr>
            <a:r>
              <a:rPr lang="en-US" sz="3200" dirty="0">
                <a:solidFill>
                  <a:schemeClr val="tx1"/>
                </a:solidFill>
              </a:rPr>
              <a:t>USACE training [CT]</a:t>
            </a:r>
          </a:p>
          <a:p>
            <a:pPr marL="685800" indent="-685800">
              <a:buFont typeface="Arial" panose="020B0604020202020204" pitchFamily="34" charset="0"/>
              <a:buChar char="•"/>
            </a:pPr>
            <a:r>
              <a:rPr lang="en-US" sz="3200" dirty="0">
                <a:solidFill>
                  <a:schemeClr val="tx1"/>
                </a:solidFill>
              </a:rPr>
              <a:t>Implement oversight [CT]</a:t>
            </a:r>
          </a:p>
          <a:p>
            <a:pPr marL="685800" indent="-685800">
              <a:buFont typeface="Arial" panose="020B0604020202020204" pitchFamily="34" charset="0"/>
              <a:buChar char="•"/>
            </a:pPr>
            <a:r>
              <a:rPr lang="en-US" sz="3200" dirty="0">
                <a:solidFill>
                  <a:schemeClr val="tx1"/>
                </a:solidFill>
              </a:rPr>
              <a:t>Audit of existing:</a:t>
            </a:r>
          </a:p>
          <a:p>
            <a:pPr marL="1373188" lvl="3" indent="-685800">
              <a:buFont typeface="Courier New" panose="02070309020205020404" pitchFamily="49" charset="0"/>
              <a:buChar char="o"/>
            </a:pPr>
            <a:r>
              <a:rPr lang="en-US" sz="3200" dirty="0">
                <a:solidFill>
                  <a:schemeClr val="tx1"/>
                </a:solidFill>
              </a:rPr>
              <a:t>CUI [ALL]</a:t>
            </a:r>
          </a:p>
          <a:p>
            <a:pPr marL="1373188" lvl="3" indent="-685800">
              <a:buFont typeface="Courier New" panose="02070309020205020404" pitchFamily="49" charset="0"/>
              <a:buChar char="o"/>
            </a:pPr>
            <a:r>
              <a:rPr lang="en-US" sz="3200" dirty="0">
                <a:solidFill>
                  <a:schemeClr val="tx1"/>
                </a:solidFill>
              </a:rPr>
              <a:t>Audit existing infrastructure [OPS]</a:t>
            </a:r>
          </a:p>
          <a:p>
            <a:pPr marL="1373188" lvl="3" indent="-685800">
              <a:buFont typeface="Courier New" panose="02070309020205020404" pitchFamily="49" charset="0"/>
              <a:buChar char="o"/>
            </a:pPr>
            <a:r>
              <a:rPr lang="en-US" sz="3200" dirty="0">
                <a:solidFill>
                  <a:schemeClr val="tx1"/>
                </a:solidFill>
              </a:rPr>
              <a:t>Audit existing IT ecosystem [G6]</a:t>
            </a:r>
          </a:p>
        </p:txBody>
      </p:sp>
    </p:spTree>
    <p:extLst>
      <p:ext uri="{BB962C8B-B14F-4D97-AF65-F5344CB8AC3E}">
        <p14:creationId xmlns:p14="http://schemas.microsoft.com/office/powerpoint/2010/main" val="1108715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1608"/>
          <a:stretch/>
        </p:blipFill>
        <p:spPr>
          <a:xfrm>
            <a:off x="2613102" y="3516091"/>
            <a:ext cx="6947210" cy="3302726"/>
          </a:xfrm>
          <a:prstGeom prst="rect">
            <a:avLst/>
          </a:prstGeom>
        </p:spPr>
      </p:pic>
      <p:sp>
        <p:nvSpPr>
          <p:cNvPr id="5" name="Rectangle 4"/>
          <p:cNvSpPr/>
          <p:nvPr/>
        </p:nvSpPr>
        <p:spPr>
          <a:xfrm>
            <a:off x="9560312" y="4252332"/>
            <a:ext cx="475786" cy="217088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4059045" y="835264"/>
            <a:ext cx="3434575" cy="2357632"/>
          </a:xfrm>
          <a:prstGeom prst="rect">
            <a:avLst/>
          </a:prstGeom>
        </p:spPr>
      </p:pic>
    </p:spTree>
    <p:extLst>
      <p:ext uri="{BB962C8B-B14F-4D97-AF65-F5344CB8AC3E}">
        <p14:creationId xmlns:p14="http://schemas.microsoft.com/office/powerpoint/2010/main" val="16454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F8A88-BE04-47A1-BD25-18CF1A43A0F0}"/>
              </a:ext>
            </a:extLst>
          </p:cNvPr>
          <p:cNvSpPr>
            <a:spLocks noGrp="1"/>
          </p:cNvSpPr>
          <p:nvPr>
            <p:ph sz="quarter" idx="10"/>
          </p:nvPr>
        </p:nvSpPr>
        <p:spPr>
          <a:xfrm>
            <a:off x="773646" y="1028700"/>
            <a:ext cx="10314484" cy="5250895"/>
          </a:xfrm>
        </p:spPr>
        <p:txBody>
          <a:bodyPr/>
          <a:lstStyle/>
          <a:p>
            <a:pPr marL="457200" indent="-457200">
              <a:buFont typeface="Arial" panose="020B0604020202020204" pitchFamily="34" charset="0"/>
              <a:buChar char="•"/>
            </a:pPr>
            <a:r>
              <a:rPr lang="en-US" sz="2400" b="1" dirty="0"/>
              <a:t>AI </a:t>
            </a:r>
            <a:r>
              <a:rPr lang="en-US" sz="2400" dirty="0"/>
              <a:t>= Artificial Intelligence</a:t>
            </a:r>
          </a:p>
          <a:p>
            <a:pPr marL="457200" indent="-457200">
              <a:buFont typeface="Arial" panose="020B0604020202020204" pitchFamily="34" charset="0"/>
              <a:buChar char="•"/>
            </a:pPr>
            <a:r>
              <a:rPr lang="en-US" sz="2400" b="1" dirty="0"/>
              <a:t>AO </a:t>
            </a:r>
            <a:r>
              <a:rPr lang="en-US" sz="2400" dirty="0"/>
              <a:t>= Affirming Official</a:t>
            </a:r>
          </a:p>
          <a:p>
            <a:pPr marL="457200" indent="-457200">
              <a:buFont typeface="Arial" panose="020B0604020202020204" pitchFamily="34" charset="0"/>
              <a:buChar char="•"/>
            </a:pPr>
            <a:r>
              <a:rPr lang="en-US" sz="2400" b="1" dirty="0"/>
              <a:t>CamoGPT</a:t>
            </a:r>
            <a:r>
              <a:rPr lang="en-US" sz="2400" dirty="0"/>
              <a:t> = Army’s secure CAC-enabled AI tool </a:t>
            </a:r>
          </a:p>
          <a:p>
            <a:pPr marL="457200" indent="-457200">
              <a:buFont typeface="Arial" panose="020B0604020202020204" pitchFamily="34" charset="0"/>
              <a:buChar char="•"/>
            </a:pPr>
            <a:r>
              <a:rPr lang="en-US" sz="2400" b="1" dirty="0"/>
              <a:t>ChatGPT </a:t>
            </a:r>
            <a:r>
              <a:rPr lang="en-US" sz="2400" dirty="0"/>
              <a:t>= Leading online AI tool</a:t>
            </a:r>
          </a:p>
          <a:p>
            <a:pPr marL="457200" indent="-457200">
              <a:buFont typeface="Arial" panose="020B0604020202020204" pitchFamily="34" charset="0"/>
              <a:buChar char="•"/>
            </a:pPr>
            <a:r>
              <a:rPr lang="en-US" sz="2400" b="1" dirty="0"/>
              <a:t>CMMC</a:t>
            </a:r>
            <a:r>
              <a:rPr lang="en-US" sz="2400" dirty="0"/>
              <a:t> = Cybersecurity Maturity Model Certification </a:t>
            </a:r>
          </a:p>
          <a:p>
            <a:pPr marL="457200" indent="-457200">
              <a:buFont typeface="Arial" panose="020B0604020202020204" pitchFamily="34" charset="0"/>
              <a:buChar char="•"/>
            </a:pPr>
            <a:r>
              <a:rPr lang="en-US" sz="2400" b="1" dirty="0"/>
              <a:t>CTI</a:t>
            </a:r>
            <a:r>
              <a:rPr lang="en-US" sz="2400" dirty="0"/>
              <a:t> = Controlled Technical Information (a subset of CUI)</a:t>
            </a:r>
          </a:p>
          <a:p>
            <a:pPr marL="457200" indent="-457200">
              <a:buFont typeface="Arial" panose="020B0604020202020204" pitchFamily="34" charset="0"/>
              <a:buChar char="•"/>
            </a:pPr>
            <a:r>
              <a:rPr lang="en-US" sz="2400" b="1" dirty="0"/>
              <a:t>CUI</a:t>
            </a:r>
            <a:r>
              <a:rPr lang="en-US" sz="2400" dirty="0"/>
              <a:t> = Controlled Unclassified Information</a:t>
            </a:r>
          </a:p>
          <a:p>
            <a:pPr marL="457200" indent="-457200">
              <a:buFont typeface="Arial" panose="020B0604020202020204" pitchFamily="34" charset="0"/>
              <a:buChar char="•"/>
            </a:pPr>
            <a:r>
              <a:rPr lang="en-US" sz="2400" b="1" dirty="0"/>
              <a:t>FOUO</a:t>
            </a:r>
            <a:r>
              <a:rPr lang="en-US" sz="2400" dirty="0"/>
              <a:t> = For Official Use Only</a:t>
            </a:r>
          </a:p>
          <a:p>
            <a:pPr marL="457200" indent="-457200">
              <a:buFont typeface="Arial" panose="020B0604020202020204" pitchFamily="34" charset="0"/>
              <a:buChar char="•"/>
            </a:pPr>
            <a:r>
              <a:rPr lang="en-US" sz="2400" b="1" dirty="0"/>
              <a:t>NIST</a:t>
            </a:r>
            <a:r>
              <a:rPr lang="en-US" sz="2400" dirty="0"/>
              <a:t> </a:t>
            </a:r>
            <a:r>
              <a:rPr lang="en-US" sz="2400" b="0" dirty="0"/>
              <a:t>= National Institute of Standards and Technology</a:t>
            </a:r>
          </a:p>
          <a:p>
            <a:pPr marL="457200" indent="-457200">
              <a:buFont typeface="Arial" panose="020B0604020202020204" pitchFamily="34" charset="0"/>
              <a:buChar char="•"/>
            </a:pPr>
            <a:r>
              <a:rPr lang="en-US" sz="2400" b="1" dirty="0"/>
              <a:t>OAS </a:t>
            </a:r>
            <a:r>
              <a:rPr lang="en-US" sz="2400" dirty="0"/>
              <a:t>= Organization Seeking Assessment</a:t>
            </a:r>
          </a:p>
          <a:p>
            <a:pPr marL="457200" indent="-457200">
              <a:buFont typeface="Arial" panose="020B0604020202020204" pitchFamily="34" charset="0"/>
              <a:buChar char="•"/>
            </a:pPr>
            <a:r>
              <a:rPr lang="en-US" sz="2400" b="1" dirty="0"/>
              <a:t>PIEE</a:t>
            </a:r>
            <a:r>
              <a:rPr lang="en-US" sz="2400" dirty="0"/>
              <a:t> = Procurement Integrated Enterprise Environment</a:t>
            </a:r>
          </a:p>
          <a:p>
            <a:pPr marL="457200" indent="-457200">
              <a:buFont typeface="Arial" panose="020B0604020202020204" pitchFamily="34" charset="0"/>
              <a:buChar char="•"/>
            </a:pPr>
            <a:r>
              <a:rPr lang="en-US" sz="2400" b="1" dirty="0"/>
              <a:t>SPRS</a:t>
            </a:r>
            <a:r>
              <a:rPr lang="en-US" sz="2400" dirty="0"/>
              <a:t> </a:t>
            </a:r>
            <a:r>
              <a:rPr lang="en-US" sz="2400" b="0" dirty="0"/>
              <a:t>= Supplier Performance Risk System</a:t>
            </a:r>
          </a:p>
          <a:p>
            <a:pPr marL="571500" lvl="0" indent="-571500" eaLnBrk="0" hangingPunct="0">
              <a:buFont typeface="Arial" panose="020B0604020202020204" pitchFamily="34" charset="0"/>
              <a:buChar char="•"/>
              <a:defRPr/>
            </a:pPr>
            <a:endParaRPr lang="en-US" sz="2800" dirty="0"/>
          </a:p>
          <a:p>
            <a:pPr marL="569913" lvl="1" indent="-342900" eaLnBrk="0" hangingPunct="0">
              <a:buFont typeface="Arial" panose="020B0604020202020204" pitchFamily="34" charset="0"/>
              <a:buChar char="•"/>
              <a:defRPr/>
            </a:pPr>
            <a:endParaRPr lang="en-US" sz="2800" dirty="0"/>
          </a:p>
          <a:p>
            <a:pPr marL="342900" lvl="0" indent="-342900" eaLnBrk="0" hangingPunct="0">
              <a:buFont typeface="Arial" panose="020B0604020202020204" pitchFamily="34" charset="0"/>
              <a:buChar char="•"/>
              <a:defRPr/>
            </a:pPr>
            <a:endParaRPr lang="en-US" sz="2800" dirty="0"/>
          </a:p>
          <a:p>
            <a:pPr marL="342900" lvl="0" indent="-342900" eaLnBrk="0" hangingPunct="0">
              <a:buFont typeface="Arial" panose="020B0604020202020204" pitchFamily="34" charset="0"/>
              <a:buChar char="•"/>
              <a:defRPr/>
            </a:pPr>
            <a:endParaRPr lang="en-US" sz="2800" dirty="0"/>
          </a:p>
          <a:p>
            <a:pPr marL="342900" indent="-342900">
              <a:buFont typeface="Arial" panose="020B0604020202020204" pitchFamily="34" charset="0"/>
              <a:buChar char="•"/>
            </a:pPr>
            <a:endParaRPr lang="en-US" sz="2800" dirty="0"/>
          </a:p>
        </p:txBody>
      </p:sp>
      <p:sp>
        <p:nvSpPr>
          <p:cNvPr id="4" name="Text Placeholder 2"/>
          <p:cNvSpPr txBox="1">
            <a:spLocks/>
          </p:cNvSpPr>
          <p:nvPr/>
        </p:nvSpPr>
        <p:spPr>
          <a:xfrm>
            <a:off x="2479069" y="1028700"/>
            <a:ext cx="10804126"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8" name="Title 1">
            <a:extLst>
              <a:ext uri="{FF2B5EF4-FFF2-40B4-BE49-F238E27FC236}">
                <a16:creationId xmlns:a16="http://schemas.microsoft.com/office/drawing/2014/main" id="{4699B686-FE67-9466-B2F8-624F5BF3B348}"/>
              </a:ext>
            </a:extLst>
          </p:cNvPr>
          <p:cNvSpPr>
            <a:spLocks noGrp="1"/>
          </p:cNvSpPr>
          <p:nvPr>
            <p:ph type="title"/>
          </p:nvPr>
        </p:nvSpPr>
        <p:spPr>
          <a:xfrm>
            <a:off x="4575604" y="0"/>
            <a:ext cx="2489589" cy="832920"/>
          </a:xfrm>
        </p:spPr>
        <p:txBody>
          <a:bodyPr/>
          <a:lstStyle/>
          <a:p>
            <a:pPr algn="ctr"/>
            <a:r>
              <a:rPr lang="en-US" dirty="0"/>
              <a:t>Key terms</a:t>
            </a:r>
          </a:p>
        </p:txBody>
      </p:sp>
    </p:spTree>
    <p:extLst>
      <p:ext uri="{BB962C8B-B14F-4D97-AF65-F5344CB8AC3E}">
        <p14:creationId xmlns:p14="http://schemas.microsoft.com/office/powerpoint/2010/main" val="197726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2160789" y="128981"/>
            <a:ext cx="8341232" cy="832920"/>
          </a:xfrm>
        </p:spPr>
        <p:txBody>
          <a:bodyPr/>
          <a:lstStyle/>
          <a:p>
            <a:pPr algn="ctr"/>
            <a:r>
              <a:rPr lang="en-US" dirty="0">
                <a:latin typeface="+mn-lt"/>
              </a:rPr>
              <a:t>ORIGINAL CMMC FRAMEWORK</a:t>
            </a:r>
          </a:p>
        </p:txBody>
      </p:sp>
      <p:sp>
        <p:nvSpPr>
          <p:cNvPr id="4" name="Text Placeholder 2"/>
          <p:cNvSpPr txBox="1">
            <a:spLocks/>
          </p:cNvSpPr>
          <p:nvPr/>
        </p:nvSpPr>
        <p:spPr>
          <a:xfrm>
            <a:off x="2479069" y="1028700"/>
            <a:ext cx="10804126"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14" name="TextBox 13">
            <a:extLst>
              <a:ext uri="{FF2B5EF4-FFF2-40B4-BE49-F238E27FC236}">
                <a16:creationId xmlns:a16="http://schemas.microsoft.com/office/drawing/2014/main" id="{2C68C574-C4E1-4A09-8165-B28CAA90CB1B}"/>
              </a:ext>
            </a:extLst>
          </p:cNvPr>
          <p:cNvSpPr txBox="1"/>
          <p:nvPr/>
        </p:nvSpPr>
        <p:spPr>
          <a:xfrm>
            <a:off x="10920682" y="1497641"/>
            <a:ext cx="723275" cy="369332"/>
          </a:xfrm>
          <a:prstGeom prst="rect">
            <a:avLst/>
          </a:prstGeom>
          <a:noFill/>
        </p:spPr>
        <p:txBody>
          <a:bodyPr wrap="none" rtlCol="0">
            <a:spAutoFit/>
          </a:bodyPr>
          <a:lstStyle/>
          <a:p>
            <a:pPr algn="ctr"/>
            <a:r>
              <a:rPr lang="en-US" b="1" dirty="0">
                <a:solidFill>
                  <a:schemeClr val="tx2"/>
                </a:solidFill>
              </a:rPr>
              <a:t>LOW</a:t>
            </a:r>
          </a:p>
        </p:txBody>
      </p:sp>
      <p:pic>
        <p:nvPicPr>
          <p:cNvPr id="5" name="Content Placeholder 7">
            <a:extLst>
              <a:ext uri="{FF2B5EF4-FFF2-40B4-BE49-F238E27FC236}">
                <a16:creationId xmlns:a16="http://schemas.microsoft.com/office/drawing/2014/main" id="{42CBB407-31C1-7ABD-C599-0519795F4719}"/>
              </a:ext>
            </a:extLst>
          </p:cNvPr>
          <p:cNvPicPr>
            <a:picLocks noChangeAspect="1"/>
          </p:cNvPicPr>
          <p:nvPr/>
        </p:nvPicPr>
        <p:blipFill rotWithShape="1">
          <a:blip r:embed="rId3"/>
          <a:srcRect l="2003" t="7909" r="64593" b="7380"/>
          <a:stretch/>
        </p:blipFill>
        <p:spPr bwMode="auto">
          <a:xfrm>
            <a:off x="642257" y="1497640"/>
            <a:ext cx="3842658" cy="4707217"/>
          </a:xfrm>
          <a:prstGeom prst="rect">
            <a:avLst/>
          </a:prstGeom>
          <a:noFill/>
          <a:ln w="38100" cap="sq">
            <a:solidFill>
              <a:srgbClr val="000000"/>
            </a:solidFill>
            <a:prstDash val="solid"/>
            <a:miter lim="800000"/>
            <a:headEnd/>
            <a:tailEnd/>
          </a:ln>
          <a:effectLst>
            <a:outerShdw blurRad="88900" dist="88900" sx="103000" sy="103000" algn="tl" rotWithShape="0">
              <a:prstClr val="black">
                <a:alpha val="40000"/>
              </a:prstClr>
            </a:outerShdw>
          </a:effectLst>
        </p:spPr>
      </p:pic>
      <p:pic>
        <p:nvPicPr>
          <p:cNvPr id="11" name="Content Placeholder 9" descr="A picture containing diagram&#10;&#10;Description automatically generated">
            <a:extLst>
              <a:ext uri="{FF2B5EF4-FFF2-40B4-BE49-F238E27FC236}">
                <a16:creationId xmlns:a16="http://schemas.microsoft.com/office/drawing/2014/main" id="{B983F52D-F6B1-CE6C-BBE4-91C010CD71A7}"/>
              </a:ext>
            </a:extLst>
          </p:cNvPr>
          <p:cNvPicPr>
            <a:picLocks noGrp="1" noChangeAspect="1"/>
          </p:cNvPicPr>
          <p:nvPr>
            <p:ph sz="quarter" idx="10"/>
          </p:nvPr>
        </p:nvPicPr>
        <p:blipFill rotWithShape="1">
          <a:blip r:embed="rId4"/>
          <a:srcRect l="35451"/>
          <a:stretch/>
        </p:blipFill>
        <p:spPr>
          <a:xfrm>
            <a:off x="4572000" y="1269002"/>
            <a:ext cx="7217229" cy="5074329"/>
          </a:xfrm>
          <a:prstGeom prst="rect">
            <a:avLst/>
          </a:prstGeom>
          <a:noFill/>
          <a:ln w="38100" cap="sq">
            <a:solidFill>
              <a:schemeClr val="tx2"/>
            </a:solidFill>
            <a:prstDash val="solid"/>
            <a:miter lim="800000"/>
            <a:headEnd/>
            <a:tailEnd/>
          </a:ln>
          <a:effectLst/>
        </p:spPr>
      </p:pic>
      <p:sp>
        <p:nvSpPr>
          <p:cNvPr id="12" name="Rectangle 11">
            <a:extLst>
              <a:ext uri="{FF2B5EF4-FFF2-40B4-BE49-F238E27FC236}">
                <a16:creationId xmlns:a16="http://schemas.microsoft.com/office/drawing/2014/main" id="{96C89E55-60FE-4A19-AB25-DB332526C883}"/>
              </a:ext>
            </a:extLst>
          </p:cNvPr>
          <p:cNvSpPr/>
          <p:nvPr/>
        </p:nvSpPr>
        <p:spPr>
          <a:xfrm>
            <a:off x="4516394" y="1064887"/>
            <a:ext cx="7339914" cy="5586284"/>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5200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479069" y="1028700"/>
            <a:ext cx="10804126"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14" name="TextBox 13">
            <a:extLst>
              <a:ext uri="{FF2B5EF4-FFF2-40B4-BE49-F238E27FC236}">
                <a16:creationId xmlns:a16="http://schemas.microsoft.com/office/drawing/2014/main" id="{2C68C574-C4E1-4A09-8165-B28CAA90CB1B}"/>
              </a:ext>
            </a:extLst>
          </p:cNvPr>
          <p:cNvSpPr txBox="1"/>
          <p:nvPr/>
        </p:nvSpPr>
        <p:spPr>
          <a:xfrm>
            <a:off x="10920682" y="1497641"/>
            <a:ext cx="723275" cy="369332"/>
          </a:xfrm>
          <a:prstGeom prst="rect">
            <a:avLst/>
          </a:prstGeom>
          <a:noFill/>
        </p:spPr>
        <p:txBody>
          <a:bodyPr wrap="none" rtlCol="0">
            <a:spAutoFit/>
          </a:bodyPr>
          <a:lstStyle/>
          <a:p>
            <a:pPr algn="ctr"/>
            <a:r>
              <a:rPr lang="en-US" b="1" dirty="0">
                <a:solidFill>
                  <a:schemeClr val="tx2"/>
                </a:solidFill>
              </a:rPr>
              <a:t>LOW</a:t>
            </a:r>
          </a:p>
        </p:txBody>
      </p:sp>
      <p:sp>
        <p:nvSpPr>
          <p:cNvPr id="7" name="Rectangle 6">
            <a:extLst>
              <a:ext uri="{FF2B5EF4-FFF2-40B4-BE49-F238E27FC236}">
                <a16:creationId xmlns:a16="http://schemas.microsoft.com/office/drawing/2014/main" id="{D228E22C-E42C-46C3-95BB-149CCD109B09}"/>
              </a:ext>
            </a:extLst>
          </p:cNvPr>
          <p:cNvSpPr/>
          <p:nvPr/>
        </p:nvSpPr>
        <p:spPr>
          <a:xfrm flipH="1">
            <a:off x="735496" y="1028700"/>
            <a:ext cx="3704698" cy="5586284"/>
          </a:xfrm>
          <a:prstGeom prst="rect">
            <a:avLst/>
          </a:prstGeom>
          <a:solidFill>
            <a:schemeClr val="tx2">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D4E302B-9256-ED8A-737A-B9BA85164DA0}"/>
              </a:ext>
            </a:extLst>
          </p:cNvPr>
          <p:cNvSpPr/>
          <p:nvPr/>
        </p:nvSpPr>
        <p:spPr>
          <a:xfrm>
            <a:off x="644371" y="1358310"/>
            <a:ext cx="3927629" cy="4957430"/>
          </a:xfrm>
          <a:prstGeom prst="rect">
            <a:avLst/>
          </a:prstGeom>
          <a:solidFill>
            <a:schemeClr val="tx2">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1155776-6E6C-039D-4CE7-E903D9886FE0}"/>
              </a:ext>
            </a:extLst>
          </p:cNvPr>
          <p:cNvSpPr>
            <a:spLocks noGrp="1"/>
          </p:cNvSpPr>
          <p:nvPr>
            <p:ph type="title"/>
          </p:nvPr>
        </p:nvSpPr>
        <p:spPr>
          <a:xfrm>
            <a:off x="2160789" y="128981"/>
            <a:ext cx="8341232" cy="832920"/>
          </a:xfrm>
        </p:spPr>
        <p:txBody>
          <a:bodyPr/>
          <a:lstStyle/>
          <a:p>
            <a:pPr algn="ctr"/>
            <a:r>
              <a:rPr lang="en-US" dirty="0">
                <a:latin typeface="+mn-lt"/>
              </a:rPr>
              <a:t>CURRENT CMMC FRAMEWORK</a:t>
            </a:r>
          </a:p>
        </p:txBody>
      </p:sp>
      <p:pic>
        <p:nvPicPr>
          <p:cNvPr id="2" name="Content Placeholder 7">
            <a:extLst>
              <a:ext uri="{FF2B5EF4-FFF2-40B4-BE49-F238E27FC236}">
                <a16:creationId xmlns:a16="http://schemas.microsoft.com/office/drawing/2014/main" id="{687713F2-B81E-B68C-7891-58C3F8A2FF92}"/>
              </a:ext>
            </a:extLst>
          </p:cNvPr>
          <p:cNvPicPr>
            <a:picLocks noChangeAspect="1"/>
          </p:cNvPicPr>
          <p:nvPr/>
        </p:nvPicPr>
        <p:blipFill rotWithShape="1">
          <a:blip r:embed="rId3"/>
          <a:srcRect l="2003" t="7909" r="64593" b="7380"/>
          <a:stretch/>
        </p:blipFill>
        <p:spPr bwMode="auto">
          <a:xfrm>
            <a:off x="642257" y="1497640"/>
            <a:ext cx="3842658" cy="4707217"/>
          </a:xfrm>
          <a:prstGeom prst="rect">
            <a:avLst/>
          </a:prstGeom>
          <a:noFill/>
          <a:ln w="38100" cap="sq">
            <a:solidFill>
              <a:schemeClr val="tx2"/>
            </a:solidFill>
            <a:prstDash val="solid"/>
            <a:miter lim="800000"/>
            <a:headEnd/>
            <a:tailEnd/>
          </a:ln>
          <a:effectLst/>
        </p:spPr>
      </p:pic>
      <p:sp>
        <p:nvSpPr>
          <p:cNvPr id="5" name="Rectangle 4">
            <a:extLst>
              <a:ext uri="{FF2B5EF4-FFF2-40B4-BE49-F238E27FC236}">
                <a16:creationId xmlns:a16="http://schemas.microsoft.com/office/drawing/2014/main" id="{CB0A90D3-C3A5-CDE8-6B44-ABF1EC8D6064}"/>
              </a:ext>
            </a:extLst>
          </p:cNvPr>
          <p:cNvSpPr/>
          <p:nvPr/>
        </p:nvSpPr>
        <p:spPr>
          <a:xfrm>
            <a:off x="642257" y="1497640"/>
            <a:ext cx="3704698" cy="4707217"/>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B00F618-8E2F-93D1-0335-4369B48007A9}"/>
              </a:ext>
            </a:extLst>
          </p:cNvPr>
          <p:cNvPicPr>
            <a:picLocks noChangeAspect="1"/>
          </p:cNvPicPr>
          <p:nvPr/>
        </p:nvPicPr>
        <p:blipFill>
          <a:blip r:embed="rId4"/>
          <a:stretch>
            <a:fillRect/>
          </a:stretch>
        </p:blipFill>
        <p:spPr>
          <a:xfrm>
            <a:off x="4777760" y="1358310"/>
            <a:ext cx="6981974" cy="4883998"/>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3470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155776-6E6C-039D-4CE7-E903D9886FE0}"/>
              </a:ext>
            </a:extLst>
          </p:cNvPr>
          <p:cNvSpPr>
            <a:spLocks noGrp="1"/>
          </p:cNvSpPr>
          <p:nvPr>
            <p:ph type="title"/>
          </p:nvPr>
        </p:nvSpPr>
        <p:spPr>
          <a:xfrm>
            <a:off x="2160789" y="128981"/>
            <a:ext cx="8341232" cy="832920"/>
          </a:xfrm>
        </p:spPr>
        <p:txBody>
          <a:bodyPr/>
          <a:lstStyle/>
          <a:p>
            <a:pPr algn="ctr"/>
            <a:r>
              <a:rPr lang="en-US" dirty="0">
                <a:latin typeface="+mn-lt"/>
              </a:rPr>
              <a:t>Phased CMMC Implementation</a:t>
            </a:r>
          </a:p>
        </p:txBody>
      </p:sp>
      <p:pic>
        <p:nvPicPr>
          <p:cNvPr id="6" name="Picture 5">
            <a:extLst>
              <a:ext uri="{FF2B5EF4-FFF2-40B4-BE49-F238E27FC236}">
                <a16:creationId xmlns:a16="http://schemas.microsoft.com/office/drawing/2014/main" id="{3B1CEB1F-E46B-9581-AB7C-5C1C74684B1C}"/>
              </a:ext>
            </a:extLst>
          </p:cNvPr>
          <p:cNvPicPr>
            <a:picLocks noChangeAspect="1"/>
          </p:cNvPicPr>
          <p:nvPr/>
        </p:nvPicPr>
        <p:blipFill>
          <a:blip r:embed="rId3"/>
          <a:stretch>
            <a:fillRect/>
          </a:stretch>
        </p:blipFill>
        <p:spPr>
          <a:xfrm>
            <a:off x="1080654" y="893766"/>
            <a:ext cx="10530177" cy="5716721"/>
          </a:xfrm>
          <a:prstGeom prst="rect">
            <a:avLst/>
          </a:prstGeom>
        </p:spPr>
      </p:pic>
    </p:spTree>
    <p:extLst>
      <p:ext uri="{BB962C8B-B14F-4D97-AF65-F5344CB8AC3E}">
        <p14:creationId xmlns:p14="http://schemas.microsoft.com/office/powerpoint/2010/main" val="188913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155776-6E6C-039D-4CE7-E903D9886FE0}"/>
              </a:ext>
            </a:extLst>
          </p:cNvPr>
          <p:cNvSpPr>
            <a:spLocks noGrp="1"/>
          </p:cNvSpPr>
          <p:nvPr>
            <p:ph type="title"/>
          </p:nvPr>
        </p:nvSpPr>
        <p:spPr>
          <a:xfrm>
            <a:off x="2160789" y="128981"/>
            <a:ext cx="8341232" cy="832920"/>
          </a:xfrm>
        </p:spPr>
        <p:txBody>
          <a:bodyPr/>
          <a:lstStyle/>
          <a:p>
            <a:pPr algn="ctr"/>
            <a:r>
              <a:rPr lang="en-US" dirty="0">
                <a:latin typeface="+mn-lt"/>
              </a:rPr>
              <a:t>Phased CMMC Implementation</a:t>
            </a:r>
          </a:p>
        </p:txBody>
      </p:sp>
      <p:pic>
        <p:nvPicPr>
          <p:cNvPr id="3" name="Picture 2">
            <a:extLst>
              <a:ext uri="{FF2B5EF4-FFF2-40B4-BE49-F238E27FC236}">
                <a16:creationId xmlns:a16="http://schemas.microsoft.com/office/drawing/2014/main" id="{2F4F367D-85FE-7934-A7F9-2754DB93E906}"/>
              </a:ext>
            </a:extLst>
          </p:cNvPr>
          <p:cNvPicPr>
            <a:picLocks noChangeAspect="1"/>
          </p:cNvPicPr>
          <p:nvPr/>
        </p:nvPicPr>
        <p:blipFill>
          <a:blip r:embed="rId3"/>
          <a:stretch>
            <a:fillRect/>
          </a:stretch>
        </p:blipFill>
        <p:spPr>
          <a:xfrm>
            <a:off x="822924" y="961901"/>
            <a:ext cx="10546151" cy="5587265"/>
          </a:xfrm>
          <a:prstGeom prst="rect">
            <a:avLst/>
          </a:prstGeom>
        </p:spPr>
      </p:pic>
    </p:spTree>
    <p:extLst>
      <p:ext uri="{BB962C8B-B14F-4D97-AF65-F5344CB8AC3E}">
        <p14:creationId xmlns:p14="http://schemas.microsoft.com/office/powerpoint/2010/main" val="3163509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883920" y="29643"/>
            <a:ext cx="10617200" cy="832920"/>
          </a:xfrm>
        </p:spPr>
        <p:txBody>
          <a:bodyPr/>
          <a:lstStyle/>
          <a:p>
            <a:pPr algn="ctr"/>
            <a:r>
              <a:rPr lang="en-US" dirty="0">
                <a:latin typeface="+mn-lt"/>
              </a:rPr>
              <a:t>IMMEDIATE (1 Month)</a:t>
            </a:r>
          </a:p>
        </p:txBody>
      </p:sp>
      <p:sp>
        <p:nvSpPr>
          <p:cNvPr id="4" name="Text Placeholder 2"/>
          <p:cNvSpPr txBox="1">
            <a:spLocks/>
          </p:cNvSpPr>
          <p:nvPr/>
        </p:nvSpPr>
        <p:spPr>
          <a:xfrm>
            <a:off x="2479069" y="1028700"/>
            <a:ext cx="9299488"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5" name="Text Placeholder 2">
            <a:extLst>
              <a:ext uri="{FF2B5EF4-FFF2-40B4-BE49-F238E27FC236}">
                <a16:creationId xmlns:a16="http://schemas.microsoft.com/office/drawing/2014/main" id="{DD695620-CEEC-7832-4E66-B6CF1BF10E84}"/>
              </a:ext>
            </a:extLst>
          </p:cNvPr>
          <p:cNvSpPr txBox="1">
            <a:spLocks/>
          </p:cNvSpPr>
          <p:nvPr/>
        </p:nvSpPr>
        <p:spPr>
          <a:xfrm>
            <a:off x="694175" y="1103763"/>
            <a:ext cx="10996690" cy="4650473"/>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685800" indent="-685800">
              <a:buFont typeface="Arial" panose="020B0604020202020204" pitchFamily="34" charset="0"/>
              <a:buChar char="•"/>
            </a:pPr>
            <a:r>
              <a:rPr lang="en-US" sz="2800" dirty="0">
                <a:solidFill>
                  <a:schemeClr val="tx1"/>
                </a:solidFill>
              </a:rPr>
              <a:t>Brief Executive Sponsors</a:t>
            </a:r>
          </a:p>
          <a:p>
            <a:pPr marL="685800" indent="-685800">
              <a:buFont typeface="Arial" panose="020B0604020202020204" pitchFamily="34" charset="0"/>
              <a:buChar char="•"/>
            </a:pPr>
            <a:r>
              <a:rPr lang="en-US" sz="2800" dirty="0">
                <a:solidFill>
                  <a:schemeClr val="tx1"/>
                </a:solidFill>
              </a:rPr>
              <a:t>Recruit team members and finalize charter</a:t>
            </a:r>
          </a:p>
          <a:p>
            <a:pPr marL="685800" indent="-685800">
              <a:buFont typeface="Arial" panose="020B0604020202020204" pitchFamily="34" charset="0"/>
              <a:buChar char="•"/>
            </a:pPr>
            <a:r>
              <a:rPr lang="en-US" sz="2800" dirty="0">
                <a:solidFill>
                  <a:srgbClr val="C00000"/>
                </a:solidFill>
              </a:rPr>
              <a:t>Develop and issue OPORD</a:t>
            </a:r>
          </a:p>
          <a:p>
            <a:pPr marL="685800" indent="-685800">
              <a:buFont typeface="Arial" panose="020B0604020202020204" pitchFamily="34" charset="0"/>
              <a:buChar char="•"/>
            </a:pPr>
            <a:r>
              <a:rPr lang="en-US" sz="2800" dirty="0">
                <a:solidFill>
                  <a:schemeClr val="tx1"/>
                </a:solidFill>
              </a:rPr>
              <a:t>Initiate and issue recurring SAM.gov announcement from HQ</a:t>
            </a:r>
          </a:p>
          <a:p>
            <a:pPr marL="685800" indent="-685800">
              <a:buFont typeface="Arial" panose="020B0604020202020204" pitchFamily="34" charset="0"/>
              <a:buChar char="•"/>
            </a:pPr>
            <a:r>
              <a:rPr lang="en-US" sz="2800" dirty="0">
                <a:solidFill>
                  <a:schemeClr val="tx1"/>
                </a:solidFill>
              </a:rPr>
              <a:t>Develop plug/fill SAM.gov template for use by Districts/Centers</a:t>
            </a:r>
          </a:p>
          <a:p>
            <a:pPr marL="685800" indent="-685800">
              <a:buFont typeface="Arial" panose="020B0604020202020204" pitchFamily="34" charset="0"/>
              <a:buChar char="•"/>
            </a:pPr>
            <a:r>
              <a:rPr lang="en-US" sz="2800" dirty="0">
                <a:solidFill>
                  <a:schemeClr val="tx1"/>
                </a:solidFill>
              </a:rPr>
              <a:t>Webinars: SCOs, RBDs, RPDs, </a:t>
            </a:r>
            <a:r>
              <a:rPr lang="en-US" sz="2800" dirty="0" err="1">
                <a:solidFill>
                  <a:schemeClr val="tx1"/>
                </a:solidFill>
              </a:rPr>
              <a:t>BoBs</a:t>
            </a:r>
            <a:r>
              <a:rPr lang="en-US" sz="2800" dirty="0">
                <a:solidFill>
                  <a:schemeClr val="tx1"/>
                </a:solidFill>
              </a:rPr>
              <a:t>, KOs</a:t>
            </a:r>
          </a:p>
          <a:p>
            <a:pPr marL="685800" indent="-685800">
              <a:buFont typeface="Arial" panose="020B0604020202020204" pitchFamily="34" charset="0"/>
              <a:buChar char="•"/>
            </a:pPr>
            <a:r>
              <a:rPr lang="en-US" sz="2800" dirty="0">
                <a:solidFill>
                  <a:schemeClr val="tx1"/>
                </a:solidFill>
              </a:rPr>
              <a:t>Develop CMMC flowchart for UAI</a:t>
            </a:r>
          </a:p>
          <a:p>
            <a:pPr marL="685800" indent="-685800">
              <a:buFont typeface="Arial" panose="020B0604020202020204" pitchFamily="34" charset="0"/>
              <a:buChar char="•"/>
            </a:pPr>
            <a:r>
              <a:rPr lang="en-US" sz="2800" dirty="0">
                <a:solidFill>
                  <a:schemeClr val="tx1"/>
                </a:solidFill>
              </a:rPr>
              <a:t>Develop USACE webinar deck</a:t>
            </a:r>
          </a:p>
          <a:p>
            <a:pPr marL="685800" indent="-685800">
              <a:buFont typeface="Arial" panose="020B0604020202020204" pitchFamily="34" charset="0"/>
              <a:buChar char="•"/>
            </a:pPr>
            <a:r>
              <a:rPr lang="en-US" sz="2800" dirty="0">
                <a:solidFill>
                  <a:schemeClr val="tx1"/>
                </a:solidFill>
              </a:rPr>
              <a:t>Develop DIB webinar deck</a:t>
            </a:r>
          </a:p>
          <a:p>
            <a:pPr marL="685800" indent="-685800">
              <a:buFont typeface="Arial" panose="020B0604020202020204" pitchFamily="34" charset="0"/>
              <a:buChar char="•"/>
            </a:pPr>
            <a:r>
              <a:rPr lang="en-US" sz="2800" dirty="0">
                <a:solidFill>
                  <a:schemeClr val="tx1"/>
                </a:solidFill>
              </a:rPr>
              <a:t>Develop Steering Committee IPR template</a:t>
            </a:r>
          </a:p>
          <a:p>
            <a:pPr marL="685800" indent="-685800">
              <a:buFont typeface="Arial" panose="020B0604020202020204" pitchFamily="34" charset="0"/>
              <a:buChar char="•"/>
            </a:pPr>
            <a:r>
              <a:rPr lang="en-US" sz="2800" dirty="0">
                <a:solidFill>
                  <a:schemeClr val="tx1"/>
                </a:solidFill>
              </a:rPr>
              <a:t>HCA email to CT CoP with WARNO and status update</a:t>
            </a:r>
          </a:p>
          <a:p>
            <a:pPr marL="685800" indent="-685800">
              <a:buFont typeface="Arial" panose="020B0604020202020204" pitchFamily="34" charset="0"/>
              <a:buChar char="•"/>
            </a:pPr>
            <a:r>
              <a:rPr lang="en-US" sz="2800" dirty="0">
                <a:solidFill>
                  <a:schemeClr val="tx1"/>
                </a:solidFill>
              </a:rPr>
              <a:t>Conduct IPR #1 with Steering Committee</a:t>
            </a:r>
          </a:p>
        </p:txBody>
      </p:sp>
    </p:spTree>
    <p:extLst>
      <p:ext uri="{BB962C8B-B14F-4D97-AF65-F5344CB8AC3E}">
        <p14:creationId xmlns:p14="http://schemas.microsoft.com/office/powerpoint/2010/main" val="2570625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883920" y="29643"/>
            <a:ext cx="10617200" cy="832920"/>
          </a:xfrm>
        </p:spPr>
        <p:txBody>
          <a:bodyPr/>
          <a:lstStyle/>
          <a:p>
            <a:pPr algn="ctr"/>
            <a:r>
              <a:rPr lang="en-US" dirty="0">
                <a:latin typeface="+mn-lt"/>
              </a:rPr>
              <a:t>NEAR TERM (2 Month)</a:t>
            </a:r>
          </a:p>
        </p:txBody>
      </p:sp>
      <p:sp>
        <p:nvSpPr>
          <p:cNvPr id="4" name="Text Placeholder 2"/>
          <p:cNvSpPr txBox="1">
            <a:spLocks/>
          </p:cNvSpPr>
          <p:nvPr/>
        </p:nvSpPr>
        <p:spPr>
          <a:xfrm>
            <a:off x="2479069" y="1028700"/>
            <a:ext cx="9299488"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5" name="Text Placeholder 2">
            <a:extLst>
              <a:ext uri="{FF2B5EF4-FFF2-40B4-BE49-F238E27FC236}">
                <a16:creationId xmlns:a16="http://schemas.microsoft.com/office/drawing/2014/main" id="{DD695620-CEEC-7832-4E66-B6CF1BF10E84}"/>
              </a:ext>
            </a:extLst>
          </p:cNvPr>
          <p:cNvSpPr txBox="1">
            <a:spLocks/>
          </p:cNvSpPr>
          <p:nvPr/>
        </p:nvSpPr>
        <p:spPr>
          <a:xfrm>
            <a:off x="633214" y="1418723"/>
            <a:ext cx="11375905" cy="4650473"/>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685800" indent="-685800">
              <a:buFont typeface="Arial" panose="020B0604020202020204" pitchFamily="34" charset="0"/>
              <a:buChar char="•"/>
            </a:pPr>
            <a:r>
              <a:rPr lang="en-US" sz="2800" dirty="0">
                <a:solidFill>
                  <a:schemeClr val="tx1"/>
                </a:solidFill>
              </a:rPr>
              <a:t>Baseline readiness survey w/ key stakeholder groups</a:t>
            </a:r>
          </a:p>
          <a:p>
            <a:pPr marL="685800" indent="-685800">
              <a:buFont typeface="Arial" panose="020B0604020202020204" pitchFamily="34" charset="0"/>
              <a:buChar char="•"/>
            </a:pPr>
            <a:r>
              <a:rPr lang="en-US" sz="2800" dirty="0">
                <a:solidFill>
                  <a:schemeClr val="tx1"/>
                </a:solidFill>
              </a:rPr>
              <a:t>Webinar: E&amp;C Chiefs</a:t>
            </a:r>
          </a:p>
          <a:p>
            <a:pPr marL="685800" indent="-685800">
              <a:buFont typeface="Arial" panose="020B0604020202020204" pitchFamily="34" charset="0"/>
              <a:buChar char="•"/>
            </a:pPr>
            <a:r>
              <a:rPr lang="en-US" sz="2800" dirty="0">
                <a:solidFill>
                  <a:schemeClr val="tx1"/>
                </a:solidFill>
              </a:rPr>
              <a:t>Webinar: Civilian Deputies (DPMs)</a:t>
            </a:r>
          </a:p>
          <a:p>
            <a:pPr marL="685800" indent="-685800">
              <a:buFont typeface="Arial" panose="020B0604020202020204" pitchFamily="34" charset="0"/>
              <a:buChar char="•"/>
            </a:pPr>
            <a:r>
              <a:rPr lang="en-US" sz="2800" dirty="0">
                <a:solidFill>
                  <a:schemeClr val="tx1"/>
                </a:solidFill>
              </a:rPr>
              <a:t>Develop UAI section for CUI</a:t>
            </a:r>
          </a:p>
          <a:p>
            <a:pPr marL="685800" indent="-685800">
              <a:buFont typeface="Arial" panose="020B0604020202020204" pitchFamily="34" charset="0"/>
              <a:buChar char="•"/>
            </a:pPr>
            <a:r>
              <a:rPr lang="en-US" sz="2800" dirty="0">
                <a:solidFill>
                  <a:schemeClr val="tx1"/>
                </a:solidFill>
              </a:rPr>
              <a:t>Develop UAI section for CMMC</a:t>
            </a:r>
          </a:p>
          <a:p>
            <a:pPr marL="685800" indent="-685800">
              <a:buFont typeface="Arial" panose="020B0604020202020204" pitchFamily="34" charset="0"/>
              <a:buChar char="•"/>
            </a:pPr>
            <a:r>
              <a:rPr lang="en-US" sz="2800" dirty="0">
                <a:solidFill>
                  <a:schemeClr val="tx1"/>
                </a:solidFill>
              </a:rPr>
              <a:t>Update UAI checklists to incorporate CUI and CMMC</a:t>
            </a:r>
          </a:p>
          <a:p>
            <a:pPr marL="685800" indent="-685800">
              <a:buFont typeface="Arial" panose="020B0604020202020204" pitchFamily="34" charset="0"/>
              <a:buChar char="•"/>
            </a:pPr>
            <a:r>
              <a:rPr lang="en-US" sz="2800" dirty="0">
                <a:solidFill>
                  <a:srgbClr val="C00000"/>
                </a:solidFill>
              </a:rPr>
              <a:t>List of active DIB contractors, by USACE org, to CoCOs/DPMs</a:t>
            </a:r>
          </a:p>
          <a:p>
            <a:pPr marL="685800" indent="-685800">
              <a:buFont typeface="Arial" panose="020B0604020202020204" pitchFamily="34" charset="0"/>
              <a:buChar char="•"/>
            </a:pPr>
            <a:r>
              <a:rPr lang="en-US" sz="2800" dirty="0">
                <a:solidFill>
                  <a:schemeClr val="tx1"/>
                </a:solidFill>
              </a:rPr>
              <a:t>CMMC PgM email to CT CoP with status update and DIB list</a:t>
            </a:r>
          </a:p>
          <a:p>
            <a:pPr marL="685800" indent="-685800">
              <a:buFont typeface="Arial" panose="020B0604020202020204" pitchFamily="34" charset="0"/>
              <a:buChar char="•"/>
            </a:pPr>
            <a:r>
              <a:rPr lang="en-US" sz="2800" dirty="0">
                <a:solidFill>
                  <a:schemeClr val="tx1"/>
                </a:solidFill>
              </a:rPr>
              <a:t>HCA email to CT CoP reinforcing OPORD, roles &amp; responsibilities</a:t>
            </a:r>
          </a:p>
          <a:p>
            <a:pPr marL="685800" indent="-685800">
              <a:buFont typeface="Arial" panose="020B0604020202020204" pitchFamily="34" charset="0"/>
              <a:buChar char="•"/>
            </a:pPr>
            <a:r>
              <a:rPr lang="en-US" sz="2800" dirty="0">
                <a:solidFill>
                  <a:schemeClr val="tx1"/>
                </a:solidFill>
              </a:rPr>
              <a:t>Conduct IPR #2 with Steering Committee</a:t>
            </a:r>
          </a:p>
        </p:txBody>
      </p:sp>
    </p:spTree>
    <p:extLst>
      <p:ext uri="{BB962C8B-B14F-4D97-AF65-F5344CB8AC3E}">
        <p14:creationId xmlns:p14="http://schemas.microsoft.com/office/powerpoint/2010/main" val="1976948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883920" y="90603"/>
            <a:ext cx="10617200" cy="832920"/>
          </a:xfrm>
        </p:spPr>
        <p:txBody>
          <a:bodyPr/>
          <a:lstStyle/>
          <a:p>
            <a:pPr algn="ctr"/>
            <a:r>
              <a:rPr lang="en-US" dirty="0">
                <a:latin typeface="+mn-lt"/>
              </a:rPr>
              <a:t>Short TERM (3 Month)</a:t>
            </a:r>
          </a:p>
        </p:txBody>
      </p:sp>
      <p:sp>
        <p:nvSpPr>
          <p:cNvPr id="4" name="Text Placeholder 2"/>
          <p:cNvSpPr txBox="1">
            <a:spLocks/>
          </p:cNvSpPr>
          <p:nvPr/>
        </p:nvSpPr>
        <p:spPr>
          <a:xfrm>
            <a:off x="2479069" y="1028700"/>
            <a:ext cx="9299488"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5" name="Text Placeholder 2">
            <a:extLst>
              <a:ext uri="{FF2B5EF4-FFF2-40B4-BE49-F238E27FC236}">
                <a16:creationId xmlns:a16="http://schemas.microsoft.com/office/drawing/2014/main" id="{DD695620-CEEC-7832-4E66-B6CF1BF10E84}"/>
              </a:ext>
            </a:extLst>
          </p:cNvPr>
          <p:cNvSpPr txBox="1">
            <a:spLocks/>
          </p:cNvSpPr>
          <p:nvPr/>
        </p:nvSpPr>
        <p:spPr>
          <a:xfrm>
            <a:off x="724654" y="1178827"/>
            <a:ext cx="11375905" cy="4650473"/>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685800" indent="-685800">
              <a:buFont typeface="Arial" panose="020B0604020202020204" pitchFamily="34" charset="0"/>
              <a:buChar char="•"/>
            </a:pPr>
            <a:r>
              <a:rPr lang="en-US" sz="2800" dirty="0">
                <a:solidFill>
                  <a:schemeClr val="tx1"/>
                </a:solidFill>
              </a:rPr>
              <a:t>Incorporate final SF XXX into the UAI</a:t>
            </a:r>
          </a:p>
          <a:p>
            <a:pPr marL="685800" indent="-685800">
              <a:buFont typeface="Arial" panose="020B0604020202020204" pitchFamily="34" charset="0"/>
              <a:buChar char="•"/>
            </a:pPr>
            <a:r>
              <a:rPr lang="en-US" sz="2800" dirty="0">
                <a:solidFill>
                  <a:schemeClr val="tx1"/>
                </a:solidFill>
              </a:rPr>
              <a:t>Issue FRAGO to incorporate SF XXX into HQ guidance</a:t>
            </a:r>
          </a:p>
          <a:p>
            <a:pPr marL="685800" indent="-685800">
              <a:buFont typeface="Arial" panose="020B0604020202020204" pitchFamily="34" charset="0"/>
              <a:buChar char="•"/>
            </a:pPr>
            <a:r>
              <a:rPr lang="en-US" sz="2800" dirty="0">
                <a:solidFill>
                  <a:schemeClr val="tx1"/>
                </a:solidFill>
              </a:rPr>
              <a:t>Brief USACE governance forums: DR-C, BR-C, and ER-C</a:t>
            </a:r>
          </a:p>
          <a:p>
            <a:pPr marL="685800" indent="-685800">
              <a:buFont typeface="Arial" panose="020B0604020202020204" pitchFamily="34" charset="0"/>
              <a:buChar char="•"/>
            </a:pPr>
            <a:r>
              <a:rPr lang="en-US" sz="2800" dirty="0">
                <a:solidFill>
                  <a:schemeClr val="tx1"/>
                </a:solidFill>
              </a:rPr>
              <a:t>Conduct IPR #3 with Steering Committee</a:t>
            </a: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pPr marL="685800" indent="-685800">
              <a:buFont typeface="Arial" panose="020B0604020202020204" pitchFamily="34" charset="0"/>
              <a:buChar char="•"/>
            </a:pPr>
            <a:r>
              <a:rPr lang="en-US" sz="2800" dirty="0">
                <a:solidFill>
                  <a:schemeClr val="tx1"/>
                </a:solidFill>
              </a:rPr>
              <a:t>Capture metrics, report status and compliance in monthly IPRs</a:t>
            </a:r>
          </a:p>
          <a:p>
            <a:pPr marL="685800" indent="-685800">
              <a:buFont typeface="Arial" panose="020B0604020202020204" pitchFamily="34" charset="0"/>
              <a:buChar char="•"/>
            </a:pPr>
            <a:r>
              <a:rPr lang="en-US" sz="2800" dirty="0">
                <a:solidFill>
                  <a:schemeClr val="tx1"/>
                </a:solidFill>
              </a:rPr>
              <a:t>Monitor progress across Districts/Divisions; adjust as needed</a:t>
            </a:r>
          </a:p>
          <a:p>
            <a:pPr marL="685800" indent="-685800">
              <a:buFont typeface="Arial" panose="020B0604020202020204" pitchFamily="34" charset="0"/>
              <a:buChar char="•"/>
            </a:pPr>
            <a:r>
              <a:rPr lang="en-US" sz="2800" dirty="0">
                <a:solidFill>
                  <a:schemeClr val="tx1"/>
                </a:solidFill>
              </a:rPr>
              <a:t>Conduct monthly IPRs with Steering Committee</a:t>
            </a:r>
          </a:p>
          <a:p>
            <a:pPr marL="685800" indent="-685800">
              <a:buFont typeface="Arial" panose="020B0604020202020204" pitchFamily="34" charset="0"/>
              <a:buChar char="•"/>
            </a:pPr>
            <a:endParaRPr lang="en-US" sz="2800" dirty="0">
              <a:solidFill>
                <a:schemeClr val="tx1"/>
              </a:solidFill>
            </a:endParaRPr>
          </a:p>
        </p:txBody>
      </p:sp>
      <p:sp>
        <p:nvSpPr>
          <p:cNvPr id="3" name="Title 1">
            <a:extLst>
              <a:ext uri="{FF2B5EF4-FFF2-40B4-BE49-F238E27FC236}">
                <a16:creationId xmlns:a16="http://schemas.microsoft.com/office/drawing/2014/main" id="{9C0A3924-3EFF-126C-1D8C-F5457D305BFC}"/>
              </a:ext>
            </a:extLst>
          </p:cNvPr>
          <p:cNvSpPr txBox="1">
            <a:spLocks/>
          </p:cNvSpPr>
          <p:nvPr/>
        </p:nvSpPr>
        <p:spPr bwMode="auto">
          <a:xfrm>
            <a:off x="787399" y="3545003"/>
            <a:ext cx="10617200"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dirty="0">
                <a:latin typeface="+mn-lt"/>
              </a:rPr>
              <a:t>MEDIUM TERM (6 Month)</a:t>
            </a:r>
          </a:p>
        </p:txBody>
      </p:sp>
    </p:spTree>
    <p:extLst>
      <p:ext uri="{BB962C8B-B14F-4D97-AF65-F5344CB8AC3E}">
        <p14:creationId xmlns:p14="http://schemas.microsoft.com/office/powerpoint/2010/main" val="1737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87" y="0"/>
            <a:ext cx="12309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7988" y="0"/>
            <a:ext cx="12309987" cy="6845300"/>
          </a:xfrm>
          <a:prstGeom prst="rect">
            <a:avLst/>
          </a:prstGeom>
          <a:solidFill>
            <a:srgbClr val="CC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Content Placeholder 2"/>
          <p:cNvSpPr txBox="1">
            <a:spLocks/>
          </p:cNvSpPr>
          <p:nvPr/>
        </p:nvSpPr>
        <p:spPr bwMode="auto">
          <a:xfrm>
            <a:off x="-117988" y="2625726"/>
            <a:ext cx="12309987" cy="1236663"/>
          </a:xfrm>
          <a:prstGeom prst="rect">
            <a:avLst/>
          </a:prstGeom>
          <a:noFill/>
          <a:ln w="9525">
            <a:noFill/>
            <a:miter lim="800000"/>
            <a:headEnd/>
            <a:tailEnd/>
          </a:ln>
        </p:spPr>
        <p:txBody>
          <a:bodyPr/>
          <a:lstStyle/>
          <a:p>
            <a:pPr marL="342900" indent="-342900" algn="ctr">
              <a:spcBef>
                <a:spcPct val="20000"/>
              </a:spcBef>
              <a:defRPr/>
            </a:pPr>
            <a:r>
              <a:rPr lang="en-US" sz="6600" b="1" kern="0" dirty="0">
                <a:solidFill>
                  <a:schemeClr val="tx2"/>
                </a:solidFill>
              </a:rPr>
              <a:t>BACKGROUND</a:t>
            </a:r>
          </a:p>
          <a:p>
            <a:pPr marL="342900" indent="-342900" algn="ctr">
              <a:spcBef>
                <a:spcPct val="20000"/>
              </a:spcBef>
              <a:buFont typeface="Wingdings" pitchFamily="2" charset="2"/>
              <a:buChar char="§"/>
              <a:defRPr/>
            </a:pPr>
            <a:endParaRPr lang="en-US" sz="6600" b="1" kern="0" dirty="0">
              <a:solidFill>
                <a:schemeClr val="tx2"/>
              </a:solidFill>
            </a:endParaRPr>
          </a:p>
          <a:p>
            <a:pPr marL="342900" indent="-342900" algn="ctr">
              <a:spcBef>
                <a:spcPct val="20000"/>
              </a:spcBef>
              <a:buFont typeface="Wingdings" pitchFamily="2" charset="2"/>
              <a:buChar char="§"/>
              <a:defRPr/>
            </a:pPr>
            <a:endParaRPr lang="en-US" sz="6000" b="1" kern="0" dirty="0">
              <a:solidFill>
                <a:schemeClr val="tx2"/>
              </a:solidFill>
            </a:endParaRPr>
          </a:p>
          <a:p>
            <a:pPr marL="342900" indent="-342900" algn="ctr">
              <a:spcBef>
                <a:spcPct val="20000"/>
              </a:spcBef>
              <a:buFont typeface="Wingdings" pitchFamily="2" charset="2"/>
              <a:buChar char="§"/>
              <a:defRPr/>
            </a:pPr>
            <a:endParaRPr lang="en-US" sz="6000" b="1" kern="0" dirty="0">
              <a:solidFill>
                <a:schemeClr val="tx2"/>
              </a:solidFill>
            </a:endParaRPr>
          </a:p>
          <a:p>
            <a:pPr marL="342900" indent="-342900" algn="ctr">
              <a:spcBef>
                <a:spcPct val="20000"/>
              </a:spcBef>
              <a:buFont typeface="Wingdings" pitchFamily="2" charset="2"/>
              <a:buChar char="§"/>
              <a:defRPr/>
            </a:pPr>
            <a:endParaRPr lang="en-US" sz="6600" b="1" kern="0" dirty="0">
              <a:solidFill>
                <a:schemeClr val="tx2"/>
              </a:solidFill>
            </a:endParaRPr>
          </a:p>
          <a:p>
            <a:pPr marL="742950" lvl="1" indent="-285750" algn="ctr">
              <a:spcBef>
                <a:spcPct val="20000"/>
              </a:spcBef>
              <a:buSzPct val="75000"/>
              <a:buFont typeface="Arial" charset="0"/>
              <a:buChar char="►"/>
              <a:defRPr/>
            </a:pPr>
            <a:endParaRPr lang="en-US" sz="6000" b="1" kern="0" dirty="0">
              <a:solidFill>
                <a:schemeClr val="tx2"/>
              </a:solidFill>
            </a:endParaRPr>
          </a:p>
          <a:p>
            <a:pPr marL="342900" indent="-342900" algn="ctr">
              <a:spcBef>
                <a:spcPct val="20000"/>
              </a:spcBef>
              <a:defRPr/>
            </a:pPr>
            <a:endParaRPr lang="en-US" sz="6600" b="1" kern="0" dirty="0">
              <a:solidFill>
                <a:schemeClr val="tx2"/>
              </a:solidFill>
            </a:endParaRPr>
          </a:p>
          <a:p>
            <a:pPr marL="342900" indent="-342900" algn="ctr">
              <a:spcBef>
                <a:spcPct val="20000"/>
              </a:spcBef>
              <a:buFont typeface="Wingdings" pitchFamily="2" charset="2"/>
              <a:buChar char="§"/>
              <a:defRPr/>
            </a:pPr>
            <a:endParaRPr lang="en-US" sz="8000" b="1" kern="0" dirty="0">
              <a:solidFill>
                <a:schemeClr val="tx2"/>
              </a:solidFill>
            </a:endParaRPr>
          </a:p>
          <a:p>
            <a:pPr marL="342900" indent="-342900" algn="ctr">
              <a:spcBef>
                <a:spcPct val="20000"/>
              </a:spcBef>
              <a:buFont typeface="Wingdings" pitchFamily="2" charset="2"/>
              <a:buChar char="§"/>
              <a:defRPr/>
            </a:pPr>
            <a:endParaRPr lang="en-US" sz="6600" b="1" kern="0" dirty="0">
              <a:solidFill>
                <a:schemeClr val="tx2"/>
              </a:solidFill>
            </a:endParaRPr>
          </a:p>
          <a:p>
            <a:pPr marL="342900" indent="-342900" algn="ctr">
              <a:spcBef>
                <a:spcPct val="20000"/>
              </a:spcBef>
              <a:defRPr/>
            </a:pPr>
            <a:r>
              <a:rPr lang="en-US" sz="4400" b="1" kern="0" dirty="0">
                <a:solidFill>
                  <a:schemeClr val="tx2"/>
                </a:solidFill>
              </a:rPr>
              <a:t>	</a:t>
            </a:r>
          </a:p>
          <a:p>
            <a:pPr marL="342900" indent="-342900" algn="ctr">
              <a:spcBef>
                <a:spcPct val="20000"/>
              </a:spcBef>
              <a:defRPr/>
            </a:pPr>
            <a:r>
              <a:rPr lang="en-US" sz="4400" b="1" kern="0" dirty="0">
                <a:solidFill>
                  <a:schemeClr val="tx2"/>
                </a:solidFill>
              </a:rPr>
              <a:t>					</a:t>
            </a:r>
            <a:endParaRPr lang="en-US" sz="6600" b="1" kern="0" dirty="0">
              <a:solidFill>
                <a:schemeClr val="tx2"/>
              </a:solidFill>
            </a:endParaRPr>
          </a:p>
          <a:p>
            <a:pPr marL="342900" indent="-342900" algn="ctr">
              <a:spcBef>
                <a:spcPct val="20000"/>
              </a:spcBef>
              <a:buFont typeface="Wingdings" pitchFamily="2" charset="2"/>
              <a:buChar char="§"/>
              <a:defRPr/>
            </a:pPr>
            <a:endParaRPr lang="en-US" sz="7200" b="1" kern="0" dirty="0">
              <a:solidFill>
                <a:schemeClr val="tx2"/>
              </a:solidFill>
            </a:endParaRPr>
          </a:p>
        </p:txBody>
      </p:sp>
      <p:pic>
        <p:nvPicPr>
          <p:cNvPr id="11269" name="Picture 8" descr="USAC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498" y="5638801"/>
            <a:ext cx="75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9"/>
          <p:cNvSpPr txBox="1">
            <a:spLocks noChangeArrowheads="1"/>
          </p:cNvSpPr>
          <p:nvPr/>
        </p:nvSpPr>
        <p:spPr bwMode="auto">
          <a:xfrm>
            <a:off x="9302648" y="6354763"/>
            <a:ext cx="2606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dirty="0">
                <a:solidFill>
                  <a:schemeClr val="tx2"/>
                </a:solidFill>
              </a:rPr>
              <a:t>BUILDING STRONG</a:t>
            </a:r>
            <a:r>
              <a:rPr lang="en-US" altLang="en-US" sz="1400" b="1" baseline="-25000" dirty="0">
                <a:solidFill>
                  <a:schemeClr val="tx2"/>
                </a:solidFill>
              </a:rPr>
              <a:t>®</a:t>
            </a:r>
          </a:p>
        </p:txBody>
      </p:sp>
      <p:sp>
        <p:nvSpPr>
          <p:cNvPr id="11271" name="Line 10"/>
          <p:cNvSpPr>
            <a:spLocks noChangeShapeType="1"/>
          </p:cNvSpPr>
          <p:nvPr/>
        </p:nvSpPr>
        <p:spPr bwMode="auto">
          <a:xfrm flipH="1">
            <a:off x="-113073" y="6248400"/>
            <a:ext cx="123444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023616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883920" y="29643"/>
            <a:ext cx="10617200" cy="832920"/>
          </a:xfrm>
        </p:spPr>
        <p:txBody>
          <a:bodyPr/>
          <a:lstStyle/>
          <a:p>
            <a:pPr algn="ctr"/>
            <a:r>
              <a:rPr lang="en-US" dirty="0">
                <a:latin typeface="+mn-lt"/>
              </a:rPr>
              <a:t>Long TERM (FY26 – FY28)</a:t>
            </a:r>
          </a:p>
        </p:txBody>
      </p:sp>
      <p:sp>
        <p:nvSpPr>
          <p:cNvPr id="4" name="Text Placeholder 2"/>
          <p:cNvSpPr txBox="1">
            <a:spLocks/>
          </p:cNvSpPr>
          <p:nvPr/>
        </p:nvSpPr>
        <p:spPr>
          <a:xfrm>
            <a:off x="2479069" y="1028700"/>
            <a:ext cx="9299488"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5" name="Text Placeholder 2">
            <a:extLst>
              <a:ext uri="{FF2B5EF4-FFF2-40B4-BE49-F238E27FC236}">
                <a16:creationId xmlns:a16="http://schemas.microsoft.com/office/drawing/2014/main" id="{DD695620-CEEC-7832-4E66-B6CF1BF10E84}"/>
              </a:ext>
            </a:extLst>
          </p:cNvPr>
          <p:cNvSpPr txBox="1">
            <a:spLocks/>
          </p:cNvSpPr>
          <p:nvPr/>
        </p:nvSpPr>
        <p:spPr>
          <a:xfrm>
            <a:off x="633214" y="1418723"/>
            <a:ext cx="11325106" cy="4650473"/>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685800" indent="-685800">
              <a:buFont typeface="Arial" panose="020B0604020202020204" pitchFamily="34" charset="0"/>
              <a:buChar char="•"/>
            </a:pPr>
            <a:r>
              <a:rPr lang="en-US" sz="2800" dirty="0">
                <a:solidFill>
                  <a:schemeClr val="tx1"/>
                </a:solidFill>
              </a:rPr>
              <a:t>Develop/field INFOSEC PROSPECT course</a:t>
            </a:r>
          </a:p>
          <a:p>
            <a:pPr marL="685800" indent="-685800">
              <a:buFont typeface="Arial" panose="020B0604020202020204" pitchFamily="34" charset="0"/>
              <a:buChar char="•"/>
            </a:pPr>
            <a:r>
              <a:rPr lang="en-US" sz="2800" dirty="0">
                <a:solidFill>
                  <a:schemeClr val="tx1"/>
                </a:solidFill>
              </a:rPr>
              <a:t>Monthly CT data calls, by org, for non-responsive DIB eliminations</a:t>
            </a:r>
          </a:p>
          <a:p>
            <a:pPr marL="685800" indent="-685800">
              <a:buFont typeface="Arial" panose="020B0604020202020204" pitchFamily="34" charset="0"/>
              <a:buChar char="•"/>
            </a:pPr>
            <a:r>
              <a:rPr lang="en-US" sz="2800" dirty="0">
                <a:solidFill>
                  <a:schemeClr val="tx1"/>
                </a:solidFill>
              </a:rPr>
              <a:t>Monthly BI audit of awards to validate CMMC Level 1 compliance</a:t>
            </a:r>
          </a:p>
          <a:p>
            <a:pPr marL="685800" indent="-685800">
              <a:buFont typeface="Arial" panose="020B0604020202020204" pitchFamily="34" charset="0"/>
              <a:buChar char="•"/>
            </a:pPr>
            <a:r>
              <a:rPr lang="en-US" sz="2800" dirty="0">
                <a:solidFill>
                  <a:schemeClr val="tx1"/>
                </a:solidFill>
              </a:rPr>
              <a:t>Monthly cycle time audit for CMMC waiver requests to HCA</a:t>
            </a:r>
          </a:p>
          <a:p>
            <a:pPr marL="685800" indent="-685800">
              <a:buFont typeface="Arial" panose="020B0604020202020204" pitchFamily="34" charset="0"/>
              <a:buChar char="•"/>
            </a:pPr>
            <a:r>
              <a:rPr lang="en-US" sz="2800" dirty="0">
                <a:solidFill>
                  <a:schemeClr val="tx1"/>
                </a:solidFill>
              </a:rPr>
              <a:t>Monthly report to Director on metrics and compliance</a:t>
            </a:r>
          </a:p>
          <a:p>
            <a:pPr marL="685800" indent="-685800">
              <a:buFont typeface="Arial" panose="020B0604020202020204" pitchFamily="34" charset="0"/>
              <a:buChar char="•"/>
            </a:pPr>
            <a:r>
              <a:rPr lang="en-US" sz="2800" dirty="0">
                <a:solidFill>
                  <a:schemeClr val="tx1"/>
                </a:solidFill>
              </a:rPr>
              <a:t>Bi-annual IPRs with Steering Committee</a:t>
            </a:r>
          </a:p>
        </p:txBody>
      </p:sp>
    </p:spTree>
    <p:extLst>
      <p:ext uri="{BB962C8B-B14F-4D97-AF65-F5344CB8AC3E}">
        <p14:creationId xmlns:p14="http://schemas.microsoft.com/office/powerpoint/2010/main" val="2518591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p:txBody>
          <a:bodyPr/>
          <a:lstStyle/>
          <a:p>
            <a:r>
              <a:rPr lang="en-US" b="0" i="0" u="none" strike="noStrike" dirty="0">
                <a:solidFill>
                  <a:srgbClr val="007BFF"/>
                </a:solidFill>
                <a:effectLst/>
                <a:latin typeface="Roboto" panose="02000000000000000000" pitchFamily="2" charset="0"/>
                <a:hlinkClick r:id="rId3"/>
              </a:rPr>
              <a:t>https://dodcio.defense.gov/CMMC/</a:t>
            </a:r>
            <a:endParaRPr lang="en-US" dirty="0"/>
          </a:p>
        </p:txBody>
      </p:sp>
      <p:sp>
        <p:nvSpPr>
          <p:cNvPr id="4" name="Text Placeholder 2"/>
          <p:cNvSpPr txBox="1">
            <a:spLocks/>
          </p:cNvSpPr>
          <p:nvPr/>
        </p:nvSpPr>
        <p:spPr>
          <a:xfrm>
            <a:off x="2479069" y="1028700"/>
            <a:ext cx="10804126" cy="3934195"/>
          </a:xfrm>
          <a:prstGeom prst="rect">
            <a:avLst/>
          </a:prstGeom>
        </p:spPr>
        <p:txBody>
          <a:bodyPr vert="horz" lIns="91440" tIns="45720" rIns="91440" bIns="45720" rtlCol="0">
            <a:noAutofit/>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800" kern="1200">
                <a:solidFill>
                  <a:schemeClr val="tx1">
                    <a:lumMod val="75000"/>
                    <a:lumOff val="25000"/>
                  </a:schemeClr>
                </a:solidFill>
                <a:latin typeface="Arial" pitchFamily="34" charset="0"/>
                <a:ea typeface="ＭＳ Ｐゴシック" charset="0"/>
                <a:cs typeface="Arial" pitchFamily="34" charset="0"/>
              </a:defRPr>
            </a:lvl1pPr>
            <a:lvl2pPr marL="742950" marR="0" indent="-285750" algn="l" defTabSz="914400" rtl="0" eaLnBrk="0" fontAlgn="base" latinLnBrk="0" hangingPunct="0">
              <a:lnSpc>
                <a:spcPct val="100000"/>
              </a:lnSpc>
              <a:spcBef>
                <a:spcPct val="20000"/>
              </a:spcBef>
              <a:spcAft>
                <a:spcPct val="0"/>
              </a:spcAft>
              <a:buClrTx/>
              <a:buSzPct val="75000"/>
              <a:buFont typeface="Arial" charset="0"/>
              <a:buChar char="►"/>
              <a:tabLst/>
              <a:defRPr sz="2400" kern="1200">
                <a:solidFill>
                  <a:schemeClr val="tx1">
                    <a:lumMod val="75000"/>
                    <a:lumOff val="25000"/>
                  </a:schemeClr>
                </a:solidFill>
                <a:latin typeface="Arial" pitchFamily="34" charset="0"/>
                <a:ea typeface="Arial"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kern="1200">
                <a:solidFill>
                  <a:schemeClr val="tx1">
                    <a:lumMod val="75000"/>
                    <a:lumOff val="25000"/>
                  </a:schemeClr>
                </a:solidFill>
                <a:latin typeface="Arial" pitchFamily="34" charset="0"/>
                <a:ea typeface="Arial" charset="0"/>
                <a:cs typeface="Arial" pitchFamily="34" charset="0"/>
              </a:defRPr>
            </a:lvl3pPr>
            <a:lvl4pPr marL="1600200" marR="0" indent="-228600" algn="l" defTabSz="914400" rtl="0" eaLnBrk="0" fontAlgn="base" latinLnBrk="0" hangingPunct="0">
              <a:lnSpc>
                <a:spcPct val="100000"/>
              </a:lnSpc>
              <a:spcBef>
                <a:spcPct val="20000"/>
              </a:spcBef>
              <a:spcAft>
                <a:spcPct val="0"/>
              </a:spcAft>
              <a:buClrTx/>
              <a:buSzPct val="75000"/>
              <a:buFont typeface="Wingdings 3" pitchFamily="18" charset="2"/>
              <a:buChar char="w"/>
              <a:tabLst/>
              <a:defRPr sz="2000" kern="1200">
                <a:solidFill>
                  <a:schemeClr val="tx1">
                    <a:lumMod val="75000"/>
                    <a:lumOff val="25000"/>
                  </a:schemeClr>
                </a:solidFill>
                <a:latin typeface="Arial" pitchFamily="34" charset="0"/>
                <a:ea typeface="Arial" charset="0"/>
                <a:cs typeface="Arial" pitchFamily="34" charset="0"/>
              </a:defRPr>
            </a:lvl4pPr>
            <a:lvl5pPr marL="2057400" marR="0" indent="-228600" algn="l" defTabSz="914400" rtl="0" eaLnBrk="0" fontAlgn="base" latinLnBrk="0" hangingPunct="0">
              <a:lnSpc>
                <a:spcPct val="100000"/>
              </a:lnSpc>
              <a:spcBef>
                <a:spcPct val="20000"/>
              </a:spcBef>
              <a:spcAft>
                <a:spcPct val="0"/>
              </a:spcAft>
              <a:buClrTx/>
              <a:buSzPct val="50000"/>
              <a:buFont typeface="Wingdings" pitchFamily="2" charset="2"/>
              <a:buChar char="¡"/>
              <a:tabLst/>
              <a:defRPr sz="20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endParaRPr>
          </a:p>
        </p:txBody>
      </p:sp>
      <p:sp>
        <p:nvSpPr>
          <p:cNvPr id="6" name="Rectangle 5"/>
          <p:cNvSpPr/>
          <p:nvPr/>
        </p:nvSpPr>
        <p:spPr>
          <a:xfrm>
            <a:off x="1103870" y="122938"/>
            <a:ext cx="9984259"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
        <p:nvSpPr>
          <p:cNvPr id="14" name="TextBox 13">
            <a:extLst>
              <a:ext uri="{FF2B5EF4-FFF2-40B4-BE49-F238E27FC236}">
                <a16:creationId xmlns:a16="http://schemas.microsoft.com/office/drawing/2014/main" id="{2C68C574-C4E1-4A09-8165-B28CAA90CB1B}"/>
              </a:ext>
            </a:extLst>
          </p:cNvPr>
          <p:cNvSpPr txBox="1"/>
          <p:nvPr/>
        </p:nvSpPr>
        <p:spPr>
          <a:xfrm>
            <a:off x="10920682" y="1497641"/>
            <a:ext cx="723275" cy="369332"/>
          </a:xfrm>
          <a:prstGeom prst="rect">
            <a:avLst/>
          </a:prstGeom>
          <a:noFill/>
        </p:spPr>
        <p:txBody>
          <a:bodyPr wrap="none" rtlCol="0">
            <a:spAutoFit/>
          </a:bodyPr>
          <a:lstStyle/>
          <a:p>
            <a:pPr algn="ctr"/>
            <a:r>
              <a:rPr lang="en-US" b="1" dirty="0">
                <a:solidFill>
                  <a:schemeClr val="tx2"/>
                </a:solidFill>
              </a:rPr>
              <a:t>LOW</a:t>
            </a:r>
          </a:p>
        </p:txBody>
      </p:sp>
      <p:pic>
        <p:nvPicPr>
          <p:cNvPr id="5" name="Picture 4">
            <a:extLst>
              <a:ext uri="{FF2B5EF4-FFF2-40B4-BE49-F238E27FC236}">
                <a16:creationId xmlns:a16="http://schemas.microsoft.com/office/drawing/2014/main" id="{9D5D38BF-9758-89CB-572F-570C5E585275}"/>
              </a:ext>
            </a:extLst>
          </p:cNvPr>
          <p:cNvPicPr>
            <a:picLocks noChangeAspect="1"/>
          </p:cNvPicPr>
          <p:nvPr/>
        </p:nvPicPr>
        <p:blipFill>
          <a:blip r:embed="rId4"/>
          <a:stretch>
            <a:fillRect/>
          </a:stretch>
        </p:blipFill>
        <p:spPr>
          <a:xfrm>
            <a:off x="773841" y="1319718"/>
            <a:ext cx="10644315" cy="4509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533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370297-91DE-49BA-8D2A-257A4B42379D}"/>
              </a:ext>
            </a:extLst>
          </p:cNvPr>
          <p:cNvSpPr/>
          <p:nvPr/>
        </p:nvSpPr>
        <p:spPr>
          <a:xfrm>
            <a:off x="5728447" y="117515"/>
            <a:ext cx="636494" cy="25101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B1F9E90-312E-4EB6-89A3-E03F9B62B0D2}"/>
              </a:ext>
            </a:extLst>
          </p:cNvPr>
          <p:cNvSpPr/>
          <p:nvPr/>
        </p:nvSpPr>
        <p:spPr>
          <a:xfrm>
            <a:off x="5728447" y="6525670"/>
            <a:ext cx="636494" cy="25101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D55302C-B0E4-4678-8834-A48FE328CC43}"/>
              </a:ext>
            </a:extLst>
          </p:cNvPr>
          <p:cNvPicPr>
            <a:picLocks noChangeAspect="1"/>
          </p:cNvPicPr>
          <p:nvPr/>
        </p:nvPicPr>
        <p:blipFill>
          <a:blip r:embed="rId3"/>
          <a:stretch>
            <a:fillRect/>
          </a:stretch>
        </p:blipFill>
        <p:spPr>
          <a:xfrm>
            <a:off x="119772" y="81318"/>
            <a:ext cx="7043028" cy="6695364"/>
          </a:xfrm>
          <a:prstGeom prst="rect">
            <a:avLst/>
          </a:prstGeom>
        </p:spPr>
      </p:pic>
      <p:pic>
        <p:nvPicPr>
          <p:cNvPr id="12" name="Picture 11">
            <a:extLst>
              <a:ext uri="{FF2B5EF4-FFF2-40B4-BE49-F238E27FC236}">
                <a16:creationId xmlns:a16="http://schemas.microsoft.com/office/drawing/2014/main" id="{79400F4A-6719-4A33-B54C-FB6BF01DADB8}"/>
              </a:ext>
            </a:extLst>
          </p:cNvPr>
          <p:cNvPicPr>
            <a:picLocks noChangeAspect="1"/>
          </p:cNvPicPr>
          <p:nvPr/>
        </p:nvPicPr>
        <p:blipFill>
          <a:blip r:embed="rId4"/>
          <a:stretch>
            <a:fillRect/>
          </a:stretch>
        </p:blipFill>
        <p:spPr>
          <a:xfrm>
            <a:off x="6633883" y="850103"/>
            <a:ext cx="5172634" cy="5926579"/>
          </a:xfrm>
          <a:prstGeom prst="rect">
            <a:avLst/>
          </a:prstGeom>
        </p:spPr>
      </p:pic>
      <p:sp>
        <p:nvSpPr>
          <p:cNvPr id="3" name="Footer Placeholder 2">
            <a:extLst>
              <a:ext uri="{FF2B5EF4-FFF2-40B4-BE49-F238E27FC236}">
                <a16:creationId xmlns:a16="http://schemas.microsoft.com/office/drawing/2014/main" id="{B04C31D9-C328-43FC-A82D-495B9A2F0C02}"/>
              </a:ext>
            </a:extLst>
          </p:cNvPr>
          <p:cNvSpPr>
            <a:spLocks noGrp="1"/>
          </p:cNvSpPr>
          <p:nvPr>
            <p:ph type="ftr" sz="quarter" idx="5"/>
          </p:nvPr>
        </p:nvSpPr>
        <p:spPr/>
        <p:txBody>
          <a:bodyPr/>
          <a:lstStyle/>
          <a:p>
            <a:pPr marL="12700">
              <a:lnSpc>
                <a:spcPts val="955"/>
              </a:lnSpc>
            </a:pPr>
            <a:r>
              <a:rPr lang="en-US" spc="-5"/>
              <a:t>CUI</a:t>
            </a:r>
            <a:endParaRPr lang="en-US" spc="-5" dirty="0"/>
          </a:p>
        </p:txBody>
      </p:sp>
      <p:sp>
        <p:nvSpPr>
          <p:cNvPr id="5" name="Thought Bubble: Cloud 4">
            <a:extLst>
              <a:ext uri="{FF2B5EF4-FFF2-40B4-BE49-F238E27FC236}">
                <a16:creationId xmlns:a16="http://schemas.microsoft.com/office/drawing/2014/main" id="{B128336B-56DA-57FF-65D3-5DF17DB833CB}"/>
              </a:ext>
            </a:extLst>
          </p:cNvPr>
          <p:cNvSpPr/>
          <p:nvPr/>
        </p:nvSpPr>
        <p:spPr>
          <a:xfrm>
            <a:off x="6080122" y="1615715"/>
            <a:ext cx="2707745" cy="2023963"/>
          </a:xfrm>
          <a:prstGeom prst="cloudCallout">
            <a:avLst>
              <a:gd name="adj1" fmla="val -39591"/>
              <a:gd name="adj2" fmla="val 83425"/>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42653A0-75F4-8EE9-C325-BF1FB916235B}"/>
              </a:ext>
            </a:extLst>
          </p:cNvPr>
          <p:cNvSpPr txBox="1"/>
          <p:nvPr/>
        </p:nvSpPr>
        <p:spPr>
          <a:xfrm>
            <a:off x="6320902" y="2009493"/>
            <a:ext cx="2358189" cy="1200329"/>
          </a:xfrm>
          <a:prstGeom prst="rect">
            <a:avLst/>
          </a:prstGeom>
          <a:noFill/>
        </p:spPr>
        <p:txBody>
          <a:bodyPr wrap="square" rtlCol="0">
            <a:spAutoFit/>
          </a:bodyPr>
          <a:lstStyle/>
          <a:p>
            <a:pPr algn="ctr"/>
            <a:r>
              <a:rPr lang="en-US" b="1" dirty="0">
                <a:solidFill>
                  <a:schemeClr val="tx2"/>
                </a:solidFill>
              </a:rPr>
              <a:t>Our enemies used to target the US intelligence agencies </a:t>
            </a:r>
          </a:p>
        </p:txBody>
      </p:sp>
    </p:spTree>
    <p:extLst>
      <p:ext uri="{BB962C8B-B14F-4D97-AF65-F5344CB8AC3E}">
        <p14:creationId xmlns:p14="http://schemas.microsoft.com/office/powerpoint/2010/main" val="270765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96BFDF-C590-455C-9AAA-D171A454B230}"/>
              </a:ext>
            </a:extLst>
          </p:cNvPr>
          <p:cNvSpPr/>
          <p:nvPr/>
        </p:nvSpPr>
        <p:spPr>
          <a:xfrm>
            <a:off x="5728447" y="117515"/>
            <a:ext cx="636494" cy="25101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35FD8CC-CB80-4D22-93D2-2BED1BCFC2FA}"/>
              </a:ext>
            </a:extLst>
          </p:cNvPr>
          <p:cNvSpPr/>
          <p:nvPr/>
        </p:nvSpPr>
        <p:spPr>
          <a:xfrm>
            <a:off x="5728447" y="6515731"/>
            <a:ext cx="636494" cy="25101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EDD48F0-0E52-4173-8942-DDFA8F86B116}"/>
              </a:ext>
            </a:extLst>
          </p:cNvPr>
          <p:cNvPicPr>
            <a:picLocks noChangeAspect="1"/>
          </p:cNvPicPr>
          <p:nvPr/>
        </p:nvPicPr>
        <p:blipFill>
          <a:blip r:embed="rId3"/>
          <a:stretch>
            <a:fillRect/>
          </a:stretch>
        </p:blipFill>
        <p:spPr>
          <a:xfrm>
            <a:off x="95480" y="1391907"/>
            <a:ext cx="5166911" cy="4364420"/>
          </a:xfrm>
          <a:prstGeom prst="rect">
            <a:avLst/>
          </a:prstGeom>
        </p:spPr>
      </p:pic>
      <p:sp>
        <p:nvSpPr>
          <p:cNvPr id="5" name="Title 1">
            <a:extLst>
              <a:ext uri="{FF2B5EF4-FFF2-40B4-BE49-F238E27FC236}">
                <a16:creationId xmlns:a16="http://schemas.microsoft.com/office/drawing/2014/main" id="{2FC8EA1E-F58B-6C70-54B3-02C41645392B}"/>
              </a:ext>
            </a:extLst>
          </p:cNvPr>
          <p:cNvSpPr>
            <a:spLocks noGrp="1"/>
          </p:cNvSpPr>
          <p:nvPr>
            <p:ph type="title"/>
          </p:nvPr>
        </p:nvSpPr>
        <p:spPr>
          <a:xfrm>
            <a:off x="4575604" y="0"/>
            <a:ext cx="2489589" cy="832920"/>
          </a:xfrm>
        </p:spPr>
        <p:txBody>
          <a:bodyPr/>
          <a:lstStyle/>
          <a:p>
            <a:pPr algn="ctr"/>
            <a:r>
              <a:rPr lang="en-US" dirty="0"/>
              <a:t>Why now</a:t>
            </a:r>
          </a:p>
        </p:txBody>
      </p:sp>
      <p:pic>
        <p:nvPicPr>
          <p:cNvPr id="6" name="Picture 5">
            <a:extLst>
              <a:ext uri="{FF2B5EF4-FFF2-40B4-BE49-F238E27FC236}">
                <a16:creationId xmlns:a16="http://schemas.microsoft.com/office/drawing/2014/main" id="{B30A88D9-F874-9A5D-0426-E6D950C36720}"/>
              </a:ext>
            </a:extLst>
          </p:cNvPr>
          <p:cNvPicPr>
            <a:picLocks noChangeAspect="1"/>
          </p:cNvPicPr>
          <p:nvPr/>
        </p:nvPicPr>
        <p:blipFill>
          <a:blip r:embed="rId4"/>
          <a:stretch>
            <a:fillRect/>
          </a:stretch>
        </p:blipFill>
        <p:spPr>
          <a:xfrm>
            <a:off x="4565132" y="91257"/>
            <a:ext cx="7531388" cy="6695360"/>
          </a:xfrm>
          <a:prstGeom prst="rect">
            <a:avLst/>
          </a:prstGeom>
        </p:spPr>
      </p:pic>
      <p:pic>
        <p:nvPicPr>
          <p:cNvPr id="7" name="Picture 6">
            <a:extLst>
              <a:ext uri="{FF2B5EF4-FFF2-40B4-BE49-F238E27FC236}">
                <a16:creationId xmlns:a16="http://schemas.microsoft.com/office/drawing/2014/main" id="{EB139F1E-B63A-1974-BCEE-580E1254CF34}"/>
              </a:ext>
            </a:extLst>
          </p:cNvPr>
          <p:cNvPicPr>
            <a:picLocks noChangeAspect="1"/>
          </p:cNvPicPr>
          <p:nvPr/>
        </p:nvPicPr>
        <p:blipFill rotWithShape="1">
          <a:blip r:embed="rId4"/>
          <a:srcRect l="61303" t="1865" r="16944" b="86200"/>
          <a:stretch/>
        </p:blipFill>
        <p:spPr>
          <a:xfrm>
            <a:off x="10458220" y="91257"/>
            <a:ext cx="1638300" cy="965960"/>
          </a:xfrm>
          <a:prstGeom prst="rect">
            <a:avLst/>
          </a:prstGeom>
        </p:spPr>
      </p:pic>
      <p:sp>
        <p:nvSpPr>
          <p:cNvPr id="9" name="Rectangle 8">
            <a:extLst>
              <a:ext uri="{FF2B5EF4-FFF2-40B4-BE49-F238E27FC236}">
                <a16:creationId xmlns:a16="http://schemas.microsoft.com/office/drawing/2014/main" id="{8EF67089-05D9-3589-889B-EF13DCA4CE5C}"/>
              </a:ext>
            </a:extLst>
          </p:cNvPr>
          <p:cNvSpPr/>
          <p:nvPr/>
        </p:nvSpPr>
        <p:spPr>
          <a:xfrm>
            <a:off x="2688460" y="52333"/>
            <a:ext cx="5166911" cy="9858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D766CAEE-7F8A-8FAB-1BC1-8E651DE799BE}"/>
              </a:ext>
            </a:extLst>
          </p:cNvPr>
          <p:cNvSpPr txBox="1">
            <a:spLocks/>
          </p:cNvSpPr>
          <p:nvPr/>
        </p:nvSpPr>
        <p:spPr bwMode="auto">
          <a:xfrm>
            <a:off x="4728004" y="152400"/>
            <a:ext cx="2489589"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dirty="0"/>
              <a:t>WHY NOW?</a:t>
            </a:r>
          </a:p>
        </p:txBody>
      </p:sp>
      <p:sp>
        <p:nvSpPr>
          <p:cNvPr id="2" name="Thought Bubble: Cloud 1">
            <a:extLst>
              <a:ext uri="{FF2B5EF4-FFF2-40B4-BE49-F238E27FC236}">
                <a16:creationId xmlns:a16="http://schemas.microsoft.com/office/drawing/2014/main" id="{F0A8A61C-8783-68D9-2951-D6DC1A3339BD}"/>
              </a:ext>
            </a:extLst>
          </p:cNvPr>
          <p:cNvSpPr/>
          <p:nvPr/>
        </p:nvSpPr>
        <p:spPr>
          <a:xfrm>
            <a:off x="2788280" y="1405037"/>
            <a:ext cx="3015754" cy="2023963"/>
          </a:xfrm>
          <a:prstGeom prst="cloudCallout">
            <a:avLst>
              <a:gd name="adj1" fmla="val 26546"/>
              <a:gd name="adj2" fmla="val 99594"/>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10AFAF1-86B6-97C4-EDBE-19A20AEC41F4}"/>
              </a:ext>
            </a:extLst>
          </p:cNvPr>
          <p:cNvSpPr txBox="1"/>
          <p:nvPr/>
        </p:nvSpPr>
        <p:spPr>
          <a:xfrm>
            <a:off x="3201905" y="1637621"/>
            <a:ext cx="2188504" cy="1477328"/>
          </a:xfrm>
          <a:prstGeom prst="rect">
            <a:avLst/>
          </a:prstGeom>
          <a:noFill/>
        </p:spPr>
        <p:txBody>
          <a:bodyPr wrap="square" rtlCol="0">
            <a:spAutoFit/>
          </a:bodyPr>
          <a:lstStyle/>
          <a:p>
            <a:pPr algn="ctr"/>
            <a:r>
              <a:rPr lang="en-US" b="1" dirty="0">
                <a:solidFill>
                  <a:schemeClr val="tx2"/>
                </a:solidFill>
              </a:rPr>
              <a:t>They soon realized a MUCH easier target is the Defense Industrial Base.</a:t>
            </a:r>
          </a:p>
        </p:txBody>
      </p:sp>
    </p:spTree>
    <p:extLst>
      <p:ext uri="{BB962C8B-B14F-4D97-AF65-F5344CB8AC3E}">
        <p14:creationId xmlns:p14="http://schemas.microsoft.com/office/powerpoint/2010/main" val="135381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00905" y="1253841"/>
            <a:ext cx="11501137" cy="5668218"/>
          </a:xfrm>
          <a:prstGeom prst="rect">
            <a:avLst/>
          </a:prstGeom>
          <a:ln w="9905">
            <a:noFill/>
          </a:ln>
        </p:spPr>
        <p:txBody>
          <a:bodyPr vert="horz" wrap="square" lIns="0" tIns="25400" rIns="0" bIns="0" rtlCol="0">
            <a:spAutoFit/>
          </a:bodyPr>
          <a:lstStyle/>
          <a:p>
            <a:pPr marL="89535" marR="0">
              <a:spcBef>
                <a:spcPts val="200"/>
              </a:spcBef>
              <a:spcAft>
                <a:spcPts val="0"/>
              </a:spcAft>
            </a:pPr>
            <a:r>
              <a:rPr lang="en-US" sz="2000" spc="-15" dirty="0">
                <a:solidFill>
                  <a:schemeClr val="bg1">
                    <a:lumMod val="75000"/>
                  </a:schemeClr>
                </a:solidFill>
                <a:latin typeface="Calibri"/>
                <a:cs typeface="Calibri"/>
              </a:rPr>
              <a:t>27 MAY 09 – POTUS memo calling for examination of CUI and Interagency Task Force</a:t>
            </a:r>
          </a:p>
          <a:p>
            <a:pPr marL="89535" marR="0">
              <a:spcBef>
                <a:spcPts val="200"/>
              </a:spcBef>
              <a:spcAft>
                <a:spcPts val="0"/>
              </a:spcAft>
            </a:pPr>
            <a:r>
              <a:rPr lang="en-US" sz="2000" b="1" spc="-15" dirty="0">
                <a:solidFill>
                  <a:srgbClr val="C00000"/>
                </a:solidFill>
                <a:latin typeface="Calibri"/>
                <a:cs typeface="Calibri"/>
              </a:rPr>
              <a:t>04 NOV 10 – POTUS issues Executive Order 13556 – Controlled Unclassified Information (CUI)</a:t>
            </a:r>
          </a:p>
          <a:p>
            <a:pPr marL="89535" marR="0">
              <a:spcBef>
                <a:spcPts val="200"/>
              </a:spcBef>
              <a:spcAft>
                <a:spcPts val="0"/>
              </a:spcAft>
            </a:pPr>
            <a:r>
              <a:rPr lang="en-US" sz="2000" spc="-15" dirty="0">
                <a:solidFill>
                  <a:schemeClr val="bg1">
                    <a:lumMod val="75000"/>
                  </a:schemeClr>
                </a:solidFill>
                <a:latin typeface="Calibri"/>
                <a:cs typeface="Calibri"/>
              </a:rPr>
              <a:t>18 NOV 13 – Final rule passed, NIST SP 800-53, Unclassified Controlled Technical Information</a:t>
            </a:r>
          </a:p>
          <a:p>
            <a:pPr marL="89535">
              <a:spcBef>
                <a:spcPts val="200"/>
              </a:spcBef>
            </a:pPr>
            <a:r>
              <a:rPr lang="en-US" sz="2000" spc="-15" dirty="0">
                <a:solidFill>
                  <a:schemeClr val="bg1">
                    <a:lumMod val="75000"/>
                  </a:schemeClr>
                </a:solidFill>
                <a:latin typeface="Calibri"/>
                <a:cs typeface="Calibri"/>
              </a:rPr>
              <a:t>01 AUG 15 – DoD publishes DFARS Clause 252.204-7012 - Safeguarding Unclassified CTI</a:t>
            </a:r>
          </a:p>
          <a:p>
            <a:pPr marL="89535">
              <a:spcBef>
                <a:spcPts val="200"/>
              </a:spcBef>
            </a:pPr>
            <a:r>
              <a:rPr lang="en-US" sz="2000" spc="-15" dirty="0">
                <a:solidFill>
                  <a:schemeClr val="bg1">
                    <a:lumMod val="75000"/>
                  </a:schemeClr>
                </a:solidFill>
                <a:latin typeface="Calibri"/>
                <a:cs typeface="Calibri"/>
              </a:rPr>
              <a:t>26 AUG 15 – Interim rule passed, NIST SP 800-171, Covered Defense Information</a:t>
            </a:r>
          </a:p>
          <a:p>
            <a:pPr marL="89535">
              <a:spcBef>
                <a:spcPts val="200"/>
              </a:spcBef>
            </a:pPr>
            <a:r>
              <a:rPr lang="en-US" sz="2000" spc="-15" dirty="0">
                <a:solidFill>
                  <a:schemeClr val="bg1">
                    <a:lumMod val="75000"/>
                  </a:schemeClr>
                </a:solidFill>
                <a:latin typeface="Calibri"/>
                <a:cs typeface="Calibri"/>
              </a:rPr>
              <a:t>30 DEC 15 – Interim rule passes, NIST SP 800-171, Operationally Critical Support</a:t>
            </a:r>
          </a:p>
          <a:p>
            <a:pPr marL="89535">
              <a:spcBef>
                <a:spcPts val="200"/>
              </a:spcBef>
            </a:pPr>
            <a:r>
              <a:rPr lang="en-US" sz="2000" spc="-15" dirty="0">
                <a:solidFill>
                  <a:schemeClr val="bg1">
                    <a:lumMod val="75000"/>
                  </a:schemeClr>
                </a:solidFill>
                <a:latin typeface="Calibri"/>
                <a:cs typeface="Calibri"/>
              </a:rPr>
              <a:t>14 SEP 16 – 32 CFR Part 2002 introduces the first legal framework for CUI</a:t>
            </a:r>
          </a:p>
          <a:p>
            <a:pPr marL="89535">
              <a:spcBef>
                <a:spcPts val="200"/>
              </a:spcBef>
            </a:pPr>
            <a:r>
              <a:rPr lang="en-US" sz="2000" spc="-15" dirty="0">
                <a:solidFill>
                  <a:schemeClr val="bg1">
                    <a:lumMod val="75000"/>
                  </a:schemeClr>
                </a:solidFill>
                <a:latin typeface="Calibri"/>
                <a:cs typeface="Calibri"/>
              </a:rPr>
              <a:t>21 OCT 16 – Final rule passed, NIST SP 800-171</a:t>
            </a:r>
          </a:p>
          <a:p>
            <a:pPr marL="89535">
              <a:spcBef>
                <a:spcPts val="200"/>
              </a:spcBef>
            </a:pPr>
            <a:r>
              <a:rPr lang="en-US" sz="2000" spc="-15" dirty="0">
                <a:solidFill>
                  <a:schemeClr val="bg1">
                    <a:lumMod val="75000"/>
                  </a:schemeClr>
                </a:solidFill>
                <a:latin typeface="Calibri"/>
                <a:cs typeface="Calibri"/>
              </a:rPr>
              <a:t>30 OCT 16 – DFARS 252.204-7012 goes into effect </a:t>
            </a:r>
          </a:p>
          <a:p>
            <a:pPr marL="89535">
              <a:spcBef>
                <a:spcPts val="200"/>
              </a:spcBef>
            </a:pPr>
            <a:r>
              <a:rPr lang="en-US" sz="2000" spc="-15" dirty="0">
                <a:solidFill>
                  <a:schemeClr val="bg1">
                    <a:lumMod val="75000"/>
                  </a:schemeClr>
                </a:solidFill>
                <a:latin typeface="Calibri"/>
                <a:cs typeface="Calibri"/>
              </a:rPr>
              <a:t>15 NOV 18 – DoD Memo on implementing CUI</a:t>
            </a:r>
          </a:p>
          <a:p>
            <a:pPr marL="89535">
              <a:spcBef>
                <a:spcPts val="200"/>
              </a:spcBef>
            </a:pPr>
            <a:r>
              <a:rPr lang="en-US" sz="2000" spc="-15" dirty="0">
                <a:solidFill>
                  <a:schemeClr val="bg1">
                    <a:lumMod val="75000"/>
                  </a:schemeClr>
                </a:solidFill>
                <a:latin typeface="Calibri"/>
                <a:cs typeface="Calibri"/>
              </a:rPr>
              <a:t>06 MAR 20 – DoD Instruction 5200.48 Established DoD CUI Policy</a:t>
            </a:r>
          </a:p>
          <a:p>
            <a:pPr marL="89535">
              <a:spcBef>
                <a:spcPts val="200"/>
              </a:spcBef>
            </a:pPr>
            <a:r>
              <a:rPr lang="en-US" sz="2000" spc="-15" dirty="0">
                <a:solidFill>
                  <a:schemeClr val="bg1">
                    <a:lumMod val="75000"/>
                  </a:schemeClr>
                </a:solidFill>
                <a:latin typeface="Calibri"/>
                <a:cs typeface="Calibri"/>
              </a:rPr>
              <a:t>30 NOV 20 – DFARS interim rule goes into effect requiring NIST score in SPRS to receive awards</a:t>
            </a:r>
          </a:p>
          <a:p>
            <a:pPr marL="89535" marR="0">
              <a:spcBef>
                <a:spcPts val="200"/>
              </a:spcBef>
              <a:spcAft>
                <a:spcPts val="0"/>
              </a:spcAft>
            </a:pPr>
            <a:r>
              <a:rPr lang="en-US" sz="2000" spc="-15" dirty="0">
                <a:solidFill>
                  <a:schemeClr val="bg1">
                    <a:lumMod val="75000"/>
                  </a:schemeClr>
                </a:solidFill>
                <a:latin typeface="Calibri"/>
                <a:cs typeface="Calibri"/>
              </a:rPr>
              <a:t>04 DEC 20 – Director of National Intelligence requests POTUS kill CUI and EO 13556</a:t>
            </a:r>
          </a:p>
          <a:p>
            <a:pPr marL="89535" marR="0">
              <a:spcBef>
                <a:spcPts val="200"/>
              </a:spcBef>
              <a:spcAft>
                <a:spcPts val="0"/>
              </a:spcAft>
            </a:pPr>
            <a:r>
              <a:rPr lang="en-US" sz="2000" spc="-15" dirty="0">
                <a:solidFill>
                  <a:schemeClr val="bg1">
                    <a:lumMod val="75000"/>
                  </a:schemeClr>
                </a:solidFill>
                <a:latin typeface="Calibri"/>
                <a:cs typeface="Calibri"/>
              </a:rPr>
              <a:t>31 DEC 20 – Deadline for agencies to issue CUI implementation guidance</a:t>
            </a:r>
          </a:p>
          <a:p>
            <a:pPr marL="89535" marR="0">
              <a:spcBef>
                <a:spcPts val="200"/>
              </a:spcBef>
              <a:spcAft>
                <a:spcPts val="0"/>
              </a:spcAft>
            </a:pPr>
            <a:endParaRPr lang="en-US" sz="2000" spc="-15" dirty="0">
              <a:solidFill>
                <a:schemeClr val="bg1">
                  <a:lumMod val="75000"/>
                </a:schemeClr>
              </a:solidFill>
              <a:latin typeface="Calibri"/>
              <a:cs typeface="Calibri"/>
            </a:endParaRPr>
          </a:p>
          <a:p>
            <a:pPr marL="89535" marR="0">
              <a:spcBef>
                <a:spcPts val="200"/>
              </a:spcBef>
              <a:spcAft>
                <a:spcPts val="0"/>
              </a:spcAft>
            </a:pPr>
            <a:r>
              <a:rPr lang="en-US" sz="2000" b="1" spc="-15" dirty="0">
                <a:solidFill>
                  <a:srgbClr val="C00000"/>
                </a:solidFill>
                <a:latin typeface="Calibri"/>
                <a:cs typeface="Calibri"/>
              </a:rPr>
              <a:t>01 OCT 25 – CMMC goes into full effect, no award without CMMC certification</a:t>
            </a:r>
          </a:p>
          <a:p>
            <a:pPr marL="89535" marR="0">
              <a:spcBef>
                <a:spcPts val="200"/>
              </a:spcBef>
              <a:spcAft>
                <a:spcPts val="0"/>
              </a:spcAft>
            </a:pPr>
            <a:r>
              <a:rPr lang="en-US" sz="2000" spc="-15" dirty="0">
                <a:solidFill>
                  <a:schemeClr val="bg1">
                    <a:lumMod val="75000"/>
                  </a:schemeClr>
                </a:solidFill>
                <a:latin typeface="Calibri"/>
                <a:cs typeface="Calibri"/>
              </a:rPr>
              <a:t> </a:t>
            </a:r>
          </a:p>
        </p:txBody>
      </p:sp>
      <p:sp>
        <p:nvSpPr>
          <p:cNvPr id="19" name="Title 1">
            <a:extLst>
              <a:ext uri="{FF2B5EF4-FFF2-40B4-BE49-F238E27FC236}">
                <a16:creationId xmlns:a16="http://schemas.microsoft.com/office/drawing/2014/main" id="{13B84104-0C21-446B-AA8C-C635020617BC}"/>
              </a:ext>
            </a:extLst>
          </p:cNvPr>
          <p:cNvSpPr>
            <a:spLocks noGrp="1"/>
          </p:cNvSpPr>
          <p:nvPr>
            <p:ph type="title"/>
          </p:nvPr>
        </p:nvSpPr>
        <p:spPr>
          <a:xfrm>
            <a:off x="2714625" y="99576"/>
            <a:ext cx="8515350" cy="785419"/>
          </a:xfrm>
        </p:spPr>
        <p:txBody>
          <a:bodyPr/>
          <a:lstStyle/>
          <a:p>
            <a:r>
              <a:rPr lang="en-US" sz="3200" dirty="0">
                <a:solidFill>
                  <a:schemeClr val="bg1">
                    <a:lumMod val="50000"/>
                  </a:schemeClr>
                </a:solidFill>
              </a:rPr>
              <a:t>History of INFOSEC/ CYbersecurity</a:t>
            </a:r>
          </a:p>
        </p:txBody>
      </p:sp>
      <p:cxnSp>
        <p:nvCxnSpPr>
          <p:cNvPr id="21" name="Straight Connector 20">
            <a:extLst>
              <a:ext uri="{FF2B5EF4-FFF2-40B4-BE49-F238E27FC236}">
                <a16:creationId xmlns:a16="http://schemas.microsoft.com/office/drawing/2014/main" id="{CA756BCA-8C7C-4A98-BCAA-39F1658F5EE0}"/>
              </a:ext>
            </a:extLst>
          </p:cNvPr>
          <p:cNvCxnSpPr>
            <a:cxnSpLocks/>
          </p:cNvCxnSpPr>
          <p:nvPr/>
        </p:nvCxnSpPr>
        <p:spPr>
          <a:xfrm>
            <a:off x="900905" y="6061814"/>
            <a:ext cx="9156044"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Right Brace 2">
            <a:extLst>
              <a:ext uri="{FF2B5EF4-FFF2-40B4-BE49-F238E27FC236}">
                <a16:creationId xmlns:a16="http://schemas.microsoft.com/office/drawing/2014/main" id="{F3B35615-D7D8-17E7-E1C1-21DBDF35C212}"/>
              </a:ext>
            </a:extLst>
          </p:cNvPr>
          <p:cNvSpPr/>
          <p:nvPr/>
        </p:nvSpPr>
        <p:spPr>
          <a:xfrm>
            <a:off x="10633891" y="1773104"/>
            <a:ext cx="261258" cy="467922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F37285B-40ED-5142-0E55-73484234829E}"/>
              </a:ext>
            </a:extLst>
          </p:cNvPr>
          <p:cNvSpPr txBox="1"/>
          <p:nvPr/>
        </p:nvSpPr>
        <p:spPr>
          <a:xfrm>
            <a:off x="10851601" y="3895391"/>
            <a:ext cx="1196161" cy="707886"/>
          </a:xfrm>
          <a:prstGeom prst="rect">
            <a:avLst/>
          </a:prstGeom>
          <a:noFill/>
        </p:spPr>
        <p:txBody>
          <a:bodyPr wrap="none" rtlCol="0">
            <a:spAutoFit/>
          </a:bodyPr>
          <a:lstStyle/>
          <a:p>
            <a:r>
              <a:rPr lang="en-US" sz="2000" b="1" dirty="0"/>
              <a:t>15yr </a:t>
            </a:r>
          </a:p>
          <a:p>
            <a:r>
              <a:rPr lang="en-US" sz="2000" b="1" dirty="0"/>
              <a:t> onramp</a:t>
            </a:r>
          </a:p>
        </p:txBody>
      </p:sp>
    </p:spTree>
    <p:extLst>
      <p:ext uri="{BB962C8B-B14F-4D97-AF65-F5344CB8AC3E}">
        <p14:creationId xmlns:p14="http://schemas.microsoft.com/office/powerpoint/2010/main" val="89728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7FF-19BA-44A6-93C6-415D882092C7}"/>
              </a:ext>
            </a:extLst>
          </p:cNvPr>
          <p:cNvSpPr>
            <a:spLocks noGrp="1"/>
          </p:cNvSpPr>
          <p:nvPr>
            <p:ph type="title"/>
          </p:nvPr>
        </p:nvSpPr>
        <p:spPr>
          <a:xfrm>
            <a:off x="2160789" y="128981"/>
            <a:ext cx="8311950" cy="832920"/>
          </a:xfrm>
        </p:spPr>
        <p:txBody>
          <a:bodyPr/>
          <a:lstStyle/>
          <a:p>
            <a:pPr algn="ctr"/>
            <a:r>
              <a:rPr lang="en-US" dirty="0">
                <a:latin typeface="+mn-lt"/>
              </a:rPr>
              <a:t>WHERE ARE WE TODAY?</a:t>
            </a:r>
          </a:p>
        </p:txBody>
      </p:sp>
      <p:sp>
        <p:nvSpPr>
          <p:cNvPr id="3" name="Content Placeholder 2">
            <a:extLst>
              <a:ext uri="{FF2B5EF4-FFF2-40B4-BE49-F238E27FC236}">
                <a16:creationId xmlns:a16="http://schemas.microsoft.com/office/drawing/2014/main" id="{4BAF8A88-BE04-47A1-BD25-18CF1A43A0F0}"/>
              </a:ext>
            </a:extLst>
          </p:cNvPr>
          <p:cNvSpPr>
            <a:spLocks noGrp="1"/>
          </p:cNvSpPr>
          <p:nvPr>
            <p:ph sz="quarter" idx="10"/>
          </p:nvPr>
        </p:nvSpPr>
        <p:spPr>
          <a:xfrm>
            <a:off x="621489" y="1176331"/>
            <a:ext cx="11448592" cy="5552687"/>
          </a:xfrm>
        </p:spPr>
        <p:txBody>
          <a:bodyPr/>
          <a:lstStyle/>
          <a:p>
            <a:pPr marL="571500" indent="-571500">
              <a:buFont typeface="Arial" panose="020B0604020202020204" pitchFamily="34" charset="0"/>
              <a:buChar char="•"/>
            </a:pPr>
            <a:r>
              <a:rPr lang="en-US" sz="2800" dirty="0">
                <a:solidFill>
                  <a:schemeClr val="bg1"/>
                </a:solidFill>
                <a:latin typeface="Helvetica Neue"/>
              </a:rPr>
              <a:t>CUI mandated 10+ years ago, in DoD contracts since 2017</a:t>
            </a:r>
          </a:p>
          <a:p>
            <a:pPr marL="571500" indent="-571500">
              <a:buFont typeface="Arial" panose="020B0604020202020204" pitchFamily="34" charset="0"/>
              <a:buChar char="•"/>
            </a:pPr>
            <a:r>
              <a:rPr lang="en-US" sz="2800" dirty="0">
                <a:solidFill>
                  <a:schemeClr val="bg1"/>
                </a:solidFill>
                <a:latin typeface="Helvetica Neue"/>
              </a:rPr>
              <a:t>Still widespread variance in DoD implementation of CUI</a:t>
            </a:r>
          </a:p>
          <a:p>
            <a:pPr marL="571500" indent="-571500">
              <a:buFont typeface="Arial" panose="020B0604020202020204" pitchFamily="34" charset="0"/>
              <a:buChar char="•"/>
            </a:pPr>
            <a:r>
              <a:rPr lang="en-US" sz="2800" dirty="0">
                <a:solidFill>
                  <a:schemeClr val="bg1"/>
                </a:solidFill>
                <a:latin typeface="Helvetica Neue"/>
              </a:rPr>
              <a:t>Ex: USACE has no one person identified as CUI owner </a:t>
            </a:r>
          </a:p>
          <a:p>
            <a:pPr marL="571500" indent="-571500">
              <a:buFont typeface="Arial" panose="020B0604020202020204" pitchFamily="34" charset="0"/>
              <a:buChar char="•"/>
            </a:pPr>
            <a:r>
              <a:rPr lang="en-US" sz="2800" dirty="0">
                <a:solidFill>
                  <a:schemeClr val="bg1"/>
                </a:solidFill>
                <a:latin typeface="Helvetica Neue"/>
              </a:rPr>
              <a:t>DIB feedback? DoD marks too little info as CUI…or too much</a:t>
            </a:r>
          </a:p>
          <a:p>
            <a:pPr marL="1033463" lvl="2" indent="-571500">
              <a:buFont typeface="Courier New" panose="02070309020205020404" pitchFamily="49" charset="0"/>
              <a:buChar char="o"/>
            </a:pPr>
            <a:r>
              <a:rPr lang="en-US" sz="2400" dirty="0">
                <a:solidFill>
                  <a:schemeClr val="bg1"/>
                </a:solidFill>
                <a:latin typeface="Helvetica Neue"/>
              </a:rPr>
              <a:t>Too little = security risk, exposes sensitive information to our enemies</a:t>
            </a:r>
          </a:p>
          <a:p>
            <a:pPr marL="1033463" lvl="2" indent="-571500">
              <a:buFont typeface="Courier New" panose="02070309020205020404" pitchFamily="49" charset="0"/>
              <a:buChar char="o"/>
            </a:pPr>
            <a:r>
              <a:rPr lang="en-US" sz="2400" dirty="0">
                <a:solidFill>
                  <a:schemeClr val="bg1"/>
                </a:solidFill>
                <a:latin typeface="Helvetica Neue"/>
              </a:rPr>
              <a:t>Too much = cost risk, DIB charges us and protecting CUI is expensive</a:t>
            </a:r>
            <a:endParaRPr lang="en-US" sz="2200" dirty="0">
              <a:solidFill>
                <a:schemeClr val="bg1"/>
              </a:solidFill>
              <a:latin typeface="Helvetica Neue"/>
            </a:endParaRPr>
          </a:p>
          <a:p>
            <a:pPr marL="571500" indent="-571500">
              <a:buFont typeface="Arial" panose="020B0604020202020204" pitchFamily="34" charset="0"/>
              <a:buChar char="•"/>
            </a:pPr>
            <a:r>
              <a:rPr lang="en-US" sz="2800" dirty="0">
                <a:solidFill>
                  <a:schemeClr val="bg1"/>
                </a:solidFill>
                <a:latin typeface="Helvetica Neue"/>
              </a:rPr>
              <a:t>Spotty DIB understanding of CUI and clause requirements</a:t>
            </a:r>
          </a:p>
          <a:p>
            <a:pPr marL="571500" indent="-571500">
              <a:buFont typeface="Arial" panose="020B0604020202020204" pitchFamily="34" charset="0"/>
              <a:buChar char="•"/>
            </a:pPr>
            <a:r>
              <a:rPr lang="en-US" sz="2800" dirty="0">
                <a:solidFill>
                  <a:schemeClr val="bg1"/>
                </a:solidFill>
                <a:latin typeface="Helvetica Neue"/>
              </a:rPr>
              <a:t>Ex: few if any in the DIB comply with Cyber Crimes mandate</a:t>
            </a:r>
          </a:p>
          <a:p>
            <a:pPr marL="571500" indent="-571500">
              <a:buFont typeface="Arial" panose="020B0604020202020204" pitchFamily="34" charset="0"/>
              <a:buChar char="•"/>
            </a:pPr>
            <a:r>
              <a:rPr lang="en-US" sz="2800" dirty="0">
                <a:solidFill>
                  <a:schemeClr val="bg1"/>
                </a:solidFill>
                <a:latin typeface="Helvetica Neue"/>
              </a:rPr>
              <a:t>Ex: most USACE solicitations are currently silent on CUI</a:t>
            </a:r>
          </a:p>
          <a:p>
            <a:pPr marL="571500" indent="-571500">
              <a:buFont typeface="Arial" panose="020B0604020202020204" pitchFamily="34" charset="0"/>
              <a:buChar char="•"/>
            </a:pPr>
            <a:r>
              <a:rPr lang="en-US" sz="2800" dirty="0">
                <a:solidFill>
                  <a:srgbClr val="C00000"/>
                </a:solidFill>
                <a:latin typeface="Helvetica Neue"/>
              </a:rPr>
              <a:t>Two forcing functions will drive DoD/Army/USACE action:</a:t>
            </a:r>
          </a:p>
          <a:p>
            <a:r>
              <a:rPr lang="en-US" sz="2800" dirty="0">
                <a:solidFill>
                  <a:srgbClr val="C00000"/>
                </a:solidFill>
                <a:latin typeface="Helvetica Neue"/>
              </a:rPr>
              <a:t>	1) Cybersecurity Maturity Model Certification (CMMC)</a:t>
            </a:r>
          </a:p>
          <a:p>
            <a:r>
              <a:rPr lang="en-US" sz="2800" dirty="0">
                <a:solidFill>
                  <a:srgbClr val="C00000"/>
                </a:solidFill>
                <a:latin typeface="Helvetica Neue"/>
              </a:rPr>
              <a:t>	2) Completion of the CUI rule-making process</a:t>
            </a:r>
          </a:p>
          <a:p>
            <a:pPr marL="571500" indent="-571500">
              <a:buFont typeface="Arial" panose="020B0604020202020204" pitchFamily="34" charset="0"/>
              <a:buChar char="•"/>
            </a:pPr>
            <a:endParaRPr lang="en-US" sz="2800" dirty="0">
              <a:solidFill>
                <a:schemeClr val="bg1"/>
              </a:solidFill>
              <a:latin typeface="Helvetica Neue"/>
            </a:endParaRPr>
          </a:p>
        </p:txBody>
      </p:sp>
      <p:sp>
        <p:nvSpPr>
          <p:cNvPr id="6" name="Rectangle 5"/>
          <p:cNvSpPr/>
          <p:nvPr/>
        </p:nvSpPr>
        <p:spPr>
          <a:xfrm>
            <a:off x="2300289" y="122938"/>
            <a:ext cx="7730924"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3600" b="1" dirty="0">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73448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12191999" cy="6845300"/>
          </a:xfrm>
          <a:prstGeom prst="rect">
            <a:avLst/>
          </a:prstGeom>
          <a:solidFill>
            <a:srgbClr val="CC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Content Placeholder 2"/>
          <p:cNvSpPr txBox="1">
            <a:spLocks/>
          </p:cNvSpPr>
          <p:nvPr/>
        </p:nvSpPr>
        <p:spPr bwMode="auto">
          <a:xfrm>
            <a:off x="182880" y="2625726"/>
            <a:ext cx="12009119" cy="1236663"/>
          </a:xfrm>
          <a:prstGeom prst="rect">
            <a:avLst/>
          </a:prstGeom>
          <a:noFill/>
          <a:ln w="9525">
            <a:noFill/>
            <a:miter lim="800000"/>
            <a:headEnd/>
            <a:tailEnd/>
          </a:ln>
        </p:spPr>
        <p:txBody>
          <a:bodyPr/>
          <a:lstStyle/>
          <a:p>
            <a:pPr marL="342900" indent="-342900" algn="ctr">
              <a:spcBef>
                <a:spcPct val="20000"/>
              </a:spcBef>
              <a:defRPr/>
            </a:pPr>
            <a:r>
              <a:rPr lang="en-US" sz="6600" b="1" kern="0" dirty="0">
                <a:solidFill>
                  <a:schemeClr val="tx2"/>
                </a:solidFill>
              </a:rPr>
              <a:t>CUI</a:t>
            </a:r>
          </a:p>
          <a:p>
            <a:pPr marL="342900" indent="-342900" algn="ctr">
              <a:spcBef>
                <a:spcPct val="20000"/>
              </a:spcBef>
              <a:buFont typeface="Wingdings" pitchFamily="2" charset="2"/>
              <a:buChar char="§"/>
              <a:defRPr/>
            </a:pPr>
            <a:endParaRPr lang="en-US" sz="6600" b="1" kern="0" dirty="0">
              <a:solidFill>
                <a:schemeClr val="tx2"/>
              </a:solidFill>
            </a:endParaRPr>
          </a:p>
          <a:p>
            <a:pPr marL="342900" indent="-342900" algn="ctr">
              <a:spcBef>
                <a:spcPct val="20000"/>
              </a:spcBef>
              <a:buFont typeface="Wingdings" pitchFamily="2" charset="2"/>
              <a:buChar char="§"/>
              <a:defRPr/>
            </a:pPr>
            <a:endParaRPr lang="en-US" sz="6000" b="1" kern="0" dirty="0">
              <a:solidFill>
                <a:schemeClr val="tx2"/>
              </a:solidFill>
            </a:endParaRPr>
          </a:p>
          <a:p>
            <a:pPr marL="342900" indent="-342900" algn="ctr">
              <a:spcBef>
                <a:spcPct val="20000"/>
              </a:spcBef>
              <a:buFont typeface="Wingdings" pitchFamily="2" charset="2"/>
              <a:buChar char="§"/>
              <a:defRPr/>
            </a:pPr>
            <a:endParaRPr lang="en-US" sz="6000" b="1" kern="0" dirty="0">
              <a:solidFill>
                <a:schemeClr val="tx2"/>
              </a:solidFill>
            </a:endParaRPr>
          </a:p>
          <a:p>
            <a:pPr marL="342900" indent="-342900" algn="ctr">
              <a:spcBef>
                <a:spcPct val="20000"/>
              </a:spcBef>
              <a:buFont typeface="Wingdings" pitchFamily="2" charset="2"/>
              <a:buChar char="§"/>
              <a:defRPr/>
            </a:pPr>
            <a:endParaRPr lang="en-US" sz="6600" b="1" kern="0" dirty="0">
              <a:solidFill>
                <a:schemeClr val="tx2"/>
              </a:solidFill>
            </a:endParaRPr>
          </a:p>
          <a:p>
            <a:pPr marL="742950" lvl="1" indent="-285750" algn="ctr">
              <a:spcBef>
                <a:spcPct val="20000"/>
              </a:spcBef>
              <a:buSzPct val="75000"/>
              <a:buFont typeface="Arial" charset="0"/>
              <a:buChar char="►"/>
              <a:defRPr/>
            </a:pPr>
            <a:endParaRPr lang="en-US" sz="6000" b="1" kern="0" dirty="0">
              <a:solidFill>
                <a:schemeClr val="tx2"/>
              </a:solidFill>
            </a:endParaRPr>
          </a:p>
          <a:p>
            <a:pPr marL="342900" indent="-342900" algn="ctr">
              <a:spcBef>
                <a:spcPct val="20000"/>
              </a:spcBef>
              <a:defRPr/>
            </a:pPr>
            <a:endParaRPr lang="en-US" sz="6600" b="1" kern="0" dirty="0">
              <a:solidFill>
                <a:schemeClr val="tx2"/>
              </a:solidFill>
            </a:endParaRPr>
          </a:p>
          <a:p>
            <a:pPr marL="342900" indent="-342900" algn="ctr">
              <a:spcBef>
                <a:spcPct val="20000"/>
              </a:spcBef>
              <a:buFont typeface="Wingdings" pitchFamily="2" charset="2"/>
              <a:buChar char="§"/>
              <a:defRPr/>
            </a:pPr>
            <a:endParaRPr lang="en-US" sz="8000" b="1" kern="0" dirty="0">
              <a:solidFill>
                <a:schemeClr val="tx2"/>
              </a:solidFill>
            </a:endParaRPr>
          </a:p>
          <a:p>
            <a:pPr marL="342900" indent="-342900" algn="ctr">
              <a:spcBef>
                <a:spcPct val="20000"/>
              </a:spcBef>
              <a:buFont typeface="Wingdings" pitchFamily="2" charset="2"/>
              <a:buChar char="§"/>
              <a:defRPr/>
            </a:pPr>
            <a:endParaRPr lang="en-US" sz="6600" b="1" kern="0" dirty="0">
              <a:solidFill>
                <a:schemeClr val="tx2"/>
              </a:solidFill>
            </a:endParaRPr>
          </a:p>
          <a:p>
            <a:pPr marL="342900" indent="-342900" algn="ctr">
              <a:spcBef>
                <a:spcPct val="20000"/>
              </a:spcBef>
              <a:defRPr/>
            </a:pPr>
            <a:r>
              <a:rPr lang="en-US" sz="4400" b="1" kern="0" dirty="0">
                <a:solidFill>
                  <a:schemeClr val="tx2"/>
                </a:solidFill>
              </a:rPr>
              <a:t>	</a:t>
            </a:r>
          </a:p>
          <a:p>
            <a:pPr marL="342900" indent="-342900" algn="ctr">
              <a:spcBef>
                <a:spcPct val="20000"/>
              </a:spcBef>
              <a:defRPr/>
            </a:pPr>
            <a:r>
              <a:rPr lang="en-US" sz="4400" b="1" kern="0" dirty="0">
                <a:solidFill>
                  <a:schemeClr val="tx2"/>
                </a:solidFill>
              </a:rPr>
              <a:t>					</a:t>
            </a:r>
            <a:endParaRPr lang="en-US" sz="6600" b="1" kern="0" dirty="0">
              <a:solidFill>
                <a:schemeClr val="tx2"/>
              </a:solidFill>
            </a:endParaRPr>
          </a:p>
          <a:p>
            <a:pPr marL="342900" indent="-342900" algn="ctr">
              <a:spcBef>
                <a:spcPct val="20000"/>
              </a:spcBef>
              <a:buFont typeface="Wingdings" pitchFamily="2" charset="2"/>
              <a:buChar char="§"/>
              <a:defRPr/>
            </a:pPr>
            <a:endParaRPr lang="en-US" sz="7200" b="1" kern="0" dirty="0">
              <a:solidFill>
                <a:schemeClr val="tx2"/>
              </a:solidFill>
            </a:endParaRPr>
          </a:p>
        </p:txBody>
      </p:sp>
      <p:pic>
        <p:nvPicPr>
          <p:cNvPr id="11269" name="Picture 8" descr="USAC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498" y="5638801"/>
            <a:ext cx="75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9"/>
          <p:cNvSpPr txBox="1">
            <a:spLocks noChangeArrowheads="1"/>
          </p:cNvSpPr>
          <p:nvPr/>
        </p:nvSpPr>
        <p:spPr bwMode="auto">
          <a:xfrm>
            <a:off x="9302648" y="6354763"/>
            <a:ext cx="2606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dirty="0">
                <a:solidFill>
                  <a:schemeClr val="tx2"/>
                </a:solidFill>
              </a:rPr>
              <a:t>BUILDING STRONG</a:t>
            </a:r>
            <a:r>
              <a:rPr lang="en-US" altLang="en-US" sz="1400" b="1" baseline="-25000" dirty="0">
                <a:solidFill>
                  <a:schemeClr val="tx2"/>
                </a:solidFill>
              </a:rPr>
              <a:t>®</a:t>
            </a:r>
          </a:p>
        </p:txBody>
      </p:sp>
      <p:sp>
        <p:nvSpPr>
          <p:cNvPr id="11271" name="Line 10"/>
          <p:cNvSpPr>
            <a:spLocks noChangeShapeType="1"/>
          </p:cNvSpPr>
          <p:nvPr/>
        </p:nvSpPr>
        <p:spPr bwMode="auto">
          <a:xfrm flipH="1">
            <a:off x="-113073" y="6248400"/>
            <a:ext cx="123444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642279236"/>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1" ma:contentTypeDescription="Create a new document." ma:contentTypeScope="" ma:versionID="c6ebd6e787ccb7ddf9dd3b4ce2582720">
  <xsd:schema xmlns:xsd="http://www.w3.org/2001/XMLSchema" xmlns:xs="http://www.w3.org/2001/XMLSchema" xmlns:p="http://schemas.microsoft.com/office/2006/metadata/properties" xmlns:ns2="18f88ba2-4714-4ce4-8806-1d85d427829f" targetNamespace="http://schemas.microsoft.com/office/2006/metadata/properties" ma:root="true" ma:fieldsID="0d88d59f9d9af5d62dd518897c4f87b3" ns2:_="">
    <xsd:import namespace="18f88ba2-4714-4ce4-8806-1d85d427829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88ba2-4714-4ce4-8806-1d85d42782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F37E2D-BE1B-421B-A272-B224B69BF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88ba2-4714-4ce4-8806-1d85d4278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0B8C2CD5-50C2-4A7C-996A-3D6312B83669}">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dcmitype/"/>
    <ds:schemaRef ds:uri="18f88ba2-4714-4ce4-8806-1d85d427829f"/>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33920</TotalTime>
  <Words>2260</Words>
  <Application>Microsoft Office PowerPoint</Application>
  <PresentationFormat>Widescreen</PresentationFormat>
  <Paragraphs>452</Paragraphs>
  <Slides>41</Slides>
  <Notes>41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41</vt:i4>
      </vt:variant>
    </vt:vector>
  </HeadingPairs>
  <TitlesOfParts>
    <vt:vector size="57" baseType="lpstr">
      <vt:lpstr>ＭＳ Ｐゴシック</vt:lpstr>
      <vt:lpstr>Arial</vt:lpstr>
      <vt:lpstr>Arial Narrow</vt:lpstr>
      <vt:lpstr>Calibri</vt:lpstr>
      <vt:lpstr>Courier New</vt:lpstr>
      <vt:lpstr>Helvetica Neue</vt:lpstr>
      <vt:lpstr>Roboto</vt:lpstr>
      <vt:lpstr>Symbol</vt:lpstr>
      <vt:lpstr>Wingdings</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Information security &amp; acquisitions</vt:lpstr>
      <vt:lpstr>AGENDA</vt:lpstr>
      <vt:lpstr>PROBLEM STATEMENT</vt:lpstr>
      <vt:lpstr>PowerPoint Presentation</vt:lpstr>
      <vt:lpstr>PowerPoint Presentation</vt:lpstr>
      <vt:lpstr>Why now</vt:lpstr>
      <vt:lpstr>History of INFOSEC/ CYbersecurity</vt:lpstr>
      <vt:lpstr>WHERE ARE WE TODAY?</vt:lpstr>
      <vt:lpstr>PowerPoint Presentation</vt:lpstr>
      <vt:lpstr>WHAT IS CUI ?</vt:lpstr>
      <vt:lpstr>.dodcui.</vt:lpstr>
      <vt:lpstr>PowerPoint Presentation</vt:lpstr>
      <vt:lpstr>PowerPoint Presentation</vt:lpstr>
      <vt:lpstr>PowerPoint Presentation</vt:lpstr>
      <vt:lpstr>CUI BASICS</vt:lpstr>
      <vt:lpstr>PowerPoint Presentation</vt:lpstr>
      <vt:lpstr>RECENT EXAMPLES</vt:lpstr>
      <vt:lpstr>…the CUI ASK</vt:lpstr>
      <vt:lpstr>PowerPoint Presentation</vt:lpstr>
      <vt:lpstr>WHAT IS THE NIST REQUIREMENT?</vt:lpstr>
      <vt:lpstr>PowerPoint Presentation</vt:lpstr>
      <vt:lpstr>PRACTICE. PRACTICE. REPEAT.</vt:lpstr>
      <vt:lpstr>…the NIST ASK</vt:lpstr>
      <vt:lpstr>PowerPoint Presentation</vt:lpstr>
      <vt:lpstr>WHAT IS CMMC ?</vt:lpstr>
      <vt:lpstr>CMMC BASICS</vt:lpstr>
      <vt:lpstr>Phased CMMC Implementation</vt:lpstr>
      <vt:lpstr>…the CMMC ASK</vt:lpstr>
      <vt:lpstr>PowerPoint Presentation</vt:lpstr>
      <vt:lpstr>IMPLEMENTATION LINES OF EFFORT</vt:lpstr>
      <vt:lpstr>PowerPoint Presentation</vt:lpstr>
      <vt:lpstr>Key terms</vt:lpstr>
      <vt:lpstr>ORIGINAL CMMC FRAMEWORK</vt:lpstr>
      <vt:lpstr>CURRENT CMMC FRAMEWORK</vt:lpstr>
      <vt:lpstr>Phased CMMC Implementation</vt:lpstr>
      <vt:lpstr>Phased CMMC Implementation</vt:lpstr>
      <vt:lpstr>IMMEDIATE (1 Month)</vt:lpstr>
      <vt:lpstr>NEAR TERM (2 Month)</vt:lpstr>
      <vt:lpstr>Short TERM (3 Month)</vt:lpstr>
      <vt:lpstr>Long TERM (FY26 – FY28)</vt:lpstr>
      <vt:lpstr>https://dodcio.defense.gov/CMMC/</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Curry, David M CIV USARMY CEHQ (USA)</cp:lastModifiedBy>
  <cp:revision>452</cp:revision>
  <dcterms:created xsi:type="dcterms:W3CDTF">2017-02-20T05:10:01Z</dcterms:created>
  <dcterms:modified xsi:type="dcterms:W3CDTF">2025-03-31T19:50:58Z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